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69" r:id="rId3"/>
    <p:sldId id="283" r:id="rId4"/>
    <p:sldId id="284" r:id="rId5"/>
    <p:sldId id="259" r:id="rId6"/>
    <p:sldId id="273" r:id="rId7"/>
    <p:sldId id="274" r:id="rId8"/>
    <p:sldId id="275" r:id="rId9"/>
    <p:sldId id="266" r:id="rId10"/>
    <p:sldId id="260" r:id="rId11"/>
    <p:sldId id="267" r:id="rId12"/>
    <p:sldId id="262" r:id="rId13"/>
    <p:sldId id="277" r:id="rId14"/>
    <p:sldId id="272" r:id="rId15"/>
    <p:sldId id="268" r:id="rId16"/>
    <p:sldId id="270" r:id="rId17"/>
    <p:sldId id="271" r:id="rId18"/>
    <p:sldId id="276" r:id="rId19"/>
    <p:sldId id="280" r:id="rId20"/>
    <p:sldId id="281" r:id="rId21"/>
    <p:sldId id="263" r:id="rId22"/>
    <p:sldId id="285" r:id="rId23"/>
    <p:sldId id="278"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221" autoAdjust="0"/>
    <p:restoredTop sz="94660"/>
  </p:normalViewPr>
  <p:slideViewPr>
    <p:cSldViewPr snapToGrid="0">
      <p:cViewPr varScale="1">
        <p:scale>
          <a:sx n="101" d="100"/>
          <a:sy n="101" d="100"/>
        </p:scale>
        <p:origin x="232" y="7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diagrams/_rels/data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svg"/><Relationship Id="rId1" Type="http://schemas.openxmlformats.org/officeDocument/2006/relationships/image" Target="../media/image1.png"/><Relationship Id="rId4" Type="http://schemas.openxmlformats.org/officeDocument/2006/relationships/image" Target="../media/image4.svg"/></Relationships>
</file>

<file path=ppt/diagrams/_rels/drawing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svg"/><Relationship Id="rId1" Type="http://schemas.openxmlformats.org/officeDocument/2006/relationships/image" Target="../media/image1.png"/><Relationship Id="rId4" Type="http://schemas.openxmlformats.org/officeDocument/2006/relationships/image" Target="../media/image4.svg"/></Relationships>
</file>

<file path=ppt/diagrams/colors1.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data1.xml><?xml version="1.0" encoding="utf-8"?>
<dgm:dataModel xmlns:dgm="http://schemas.openxmlformats.org/drawingml/2006/diagram" xmlns:a="http://schemas.openxmlformats.org/drawingml/2006/main">
  <dgm:ptLst>
    <dgm:pt modelId="{17191F93-F534-4A6F-8B70-F115B672D045}"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895CA4E1-0B5A-43BE-8986-210BF002EEC5}">
      <dgm:prSet/>
      <dgm:spPr/>
      <dgm:t>
        <a:bodyPr/>
        <a:lstStyle/>
        <a:p>
          <a:r>
            <a:rPr lang="en-US" dirty="0"/>
            <a:t>Encourages multi-state resource sharing of existing ventilators by creating a system where hospitals are incentivized to provide all their non-essential ventilators</a:t>
          </a:r>
        </a:p>
      </dgm:t>
    </dgm:pt>
    <dgm:pt modelId="{C9A3CCFA-CC86-416D-A285-A69D0010BC23}" type="parTrans" cxnId="{AD55294B-26E5-4FC3-AE45-0621031242B2}">
      <dgm:prSet/>
      <dgm:spPr/>
      <dgm:t>
        <a:bodyPr/>
        <a:lstStyle/>
        <a:p>
          <a:endParaRPr lang="en-US"/>
        </a:p>
      </dgm:t>
    </dgm:pt>
    <dgm:pt modelId="{B8D21FFE-AA9D-49DB-85EB-CBB6A2D380ED}" type="sibTrans" cxnId="{AD55294B-26E5-4FC3-AE45-0621031242B2}">
      <dgm:prSet/>
      <dgm:spPr/>
      <dgm:t>
        <a:bodyPr/>
        <a:lstStyle/>
        <a:p>
          <a:endParaRPr lang="en-US"/>
        </a:p>
      </dgm:t>
    </dgm:pt>
    <dgm:pt modelId="{BED5BADB-FC48-416D-BC46-4EA55AE17CE6}">
      <dgm:prSet/>
      <dgm:spPr/>
      <dgm:t>
        <a:bodyPr/>
        <a:lstStyle/>
        <a:p>
          <a:r>
            <a:rPr lang="en-US" dirty="0"/>
            <a:t>Optimizes distribution of ventilators by estimating severe COVID-19 cases by geography and time and matching the existing supply to meet demand</a:t>
          </a:r>
        </a:p>
      </dgm:t>
    </dgm:pt>
    <dgm:pt modelId="{ABEC165A-8904-4381-8252-163069040995}" type="parTrans" cxnId="{E7DE20BE-4F38-488D-A0F8-F51B0DF89F63}">
      <dgm:prSet/>
      <dgm:spPr/>
      <dgm:t>
        <a:bodyPr/>
        <a:lstStyle/>
        <a:p>
          <a:endParaRPr lang="en-US"/>
        </a:p>
      </dgm:t>
    </dgm:pt>
    <dgm:pt modelId="{611283DF-D8A4-4CB6-9E35-10D2DBA6ACA1}" type="sibTrans" cxnId="{E7DE20BE-4F38-488D-A0F8-F51B0DF89F63}">
      <dgm:prSet/>
      <dgm:spPr/>
      <dgm:t>
        <a:bodyPr/>
        <a:lstStyle/>
        <a:p>
          <a:endParaRPr lang="en-US"/>
        </a:p>
      </dgm:t>
    </dgm:pt>
    <dgm:pt modelId="{16DB3F8F-CA5D-4198-B315-B1FDEEA93F15}" type="pres">
      <dgm:prSet presAssocID="{17191F93-F534-4A6F-8B70-F115B672D045}" presName="root" presStyleCnt="0">
        <dgm:presLayoutVars>
          <dgm:dir/>
          <dgm:resizeHandles val="exact"/>
        </dgm:presLayoutVars>
      </dgm:prSet>
      <dgm:spPr/>
    </dgm:pt>
    <dgm:pt modelId="{74DE0B59-9CDF-4B23-B96A-4AD7F8A4A253}" type="pres">
      <dgm:prSet presAssocID="{895CA4E1-0B5A-43BE-8986-210BF002EEC5}" presName="compNode" presStyleCnt="0"/>
      <dgm:spPr/>
    </dgm:pt>
    <dgm:pt modelId="{6F07D1D1-1B0E-487D-8517-5B8F2DDA298F}" type="pres">
      <dgm:prSet presAssocID="{895CA4E1-0B5A-43BE-8986-210BF002EEC5}" presName="bgRect" presStyleLbl="bgShp" presStyleIdx="0" presStyleCnt="2"/>
      <dgm:spPr>
        <a:solidFill>
          <a:srgbClr val="7030A0"/>
        </a:solidFill>
      </dgm:spPr>
    </dgm:pt>
    <dgm:pt modelId="{2E991FB1-48DA-45DB-842F-2BB33D71EA47}" type="pres">
      <dgm:prSet presAssocID="{895CA4E1-0B5A-43BE-8986-210BF002EEC5}" presName="iconRect" presStyleLbl="node1" presStyleIdx="0" presStyleCnt="2"/>
      <dgm:spPr>
        <a:blipFill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Ambulance"/>
        </a:ext>
      </dgm:extLst>
    </dgm:pt>
    <dgm:pt modelId="{97DE67A8-BC2E-4692-8EFE-90BF9F188030}" type="pres">
      <dgm:prSet presAssocID="{895CA4E1-0B5A-43BE-8986-210BF002EEC5}" presName="spaceRect" presStyleCnt="0"/>
      <dgm:spPr/>
    </dgm:pt>
    <dgm:pt modelId="{A33EFF96-1835-4D68-A061-5C108D307C74}" type="pres">
      <dgm:prSet presAssocID="{895CA4E1-0B5A-43BE-8986-210BF002EEC5}" presName="parTx" presStyleLbl="revTx" presStyleIdx="0" presStyleCnt="2">
        <dgm:presLayoutVars>
          <dgm:chMax val="0"/>
          <dgm:chPref val="0"/>
        </dgm:presLayoutVars>
      </dgm:prSet>
      <dgm:spPr/>
    </dgm:pt>
    <dgm:pt modelId="{6644B295-F59A-4B4A-B119-71F53616C49E}" type="pres">
      <dgm:prSet presAssocID="{B8D21FFE-AA9D-49DB-85EB-CBB6A2D380ED}" presName="sibTrans" presStyleCnt="0"/>
      <dgm:spPr/>
    </dgm:pt>
    <dgm:pt modelId="{514604B5-4A14-4AEF-A1AC-775D9C206086}" type="pres">
      <dgm:prSet presAssocID="{BED5BADB-FC48-416D-BC46-4EA55AE17CE6}" presName="compNode" presStyleCnt="0"/>
      <dgm:spPr/>
    </dgm:pt>
    <dgm:pt modelId="{A0FF7E37-F92C-4C5F-96E0-C17BC4D176E8}" type="pres">
      <dgm:prSet presAssocID="{BED5BADB-FC48-416D-BC46-4EA55AE17CE6}" presName="bgRect" presStyleLbl="bgShp" presStyleIdx="1" presStyleCnt="2"/>
      <dgm:spPr>
        <a:solidFill>
          <a:srgbClr val="00B0F0"/>
        </a:solidFill>
      </dgm:spPr>
    </dgm:pt>
    <dgm:pt modelId="{10F6F2FB-8186-4468-A09F-8618A453BD4C}" type="pres">
      <dgm:prSet presAssocID="{BED5BADB-FC48-416D-BC46-4EA55AE17CE6}" presName="iconRect" presStyleLbl="node1" presStyleIdx="1" presStyleCnt="2"/>
      <dgm:spPr>
        <a:blipFill rotWithShape="1">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Bitcoin"/>
        </a:ext>
      </dgm:extLst>
    </dgm:pt>
    <dgm:pt modelId="{14278E16-611A-40A2-B235-949E76BE5D52}" type="pres">
      <dgm:prSet presAssocID="{BED5BADB-FC48-416D-BC46-4EA55AE17CE6}" presName="spaceRect" presStyleCnt="0"/>
      <dgm:spPr/>
    </dgm:pt>
    <dgm:pt modelId="{8164D81F-1D7D-4A9D-A2E8-052B452F7B6A}" type="pres">
      <dgm:prSet presAssocID="{BED5BADB-FC48-416D-BC46-4EA55AE17CE6}" presName="parTx" presStyleLbl="revTx" presStyleIdx="1" presStyleCnt="2">
        <dgm:presLayoutVars>
          <dgm:chMax val="0"/>
          <dgm:chPref val="0"/>
        </dgm:presLayoutVars>
      </dgm:prSet>
      <dgm:spPr/>
    </dgm:pt>
  </dgm:ptLst>
  <dgm:cxnLst>
    <dgm:cxn modelId="{AD55294B-26E5-4FC3-AE45-0621031242B2}" srcId="{17191F93-F534-4A6F-8B70-F115B672D045}" destId="{895CA4E1-0B5A-43BE-8986-210BF002EEC5}" srcOrd="0" destOrd="0" parTransId="{C9A3CCFA-CC86-416D-A285-A69D0010BC23}" sibTransId="{B8D21FFE-AA9D-49DB-85EB-CBB6A2D380ED}"/>
    <dgm:cxn modelId="{E995DC50-1E24-4527-B7AE-55A27A679B44}" type="presOf" srcId="{17191F93-F534-4A6F-8B70-F115B672D045}" destId="{16DB3F8F-CA5D-4198-B315-B1FDEEA93F15}" srcOrd="0" destOrd="0" presId="urn:microsoft.com/office/officeart/2018/2/layout/IconVerticalSolidList"/>
    <dgm:cxn modelId="{AE6CE6B5-2935-4838-80CD-8D0309F94B47}" type="presOf" srcId="{BED5BADB-FC48-416D-BC46-4EA55AE17CE6}" destId="{8164D81F-1D7D-4A9D-A2E8-052B452F7B6A}" srcOrd="0" destOrd="0" presId="urn:microsoft.com/office/officeart/2018/2/layout/IconVerticalSolidList"/>
    <dgm:cxn modelId="{E7DE20BE-4F38-488D-A0F8-F51B0DF89F63}" srcId="{17191F93-F534-4A6F-8B70-F115B672D045}" destId="{BED5BADB-FC48-416D-BC46-4EA55AE17CE6}" srcOrd="1" destOrd="0" parTransId="{ABEC165A-8904-4381-8252-163069040995}" sibTransId="{611283DF-D8A4-4CB6-9E35-10D2DBA6ACA1}"/>
    <dgm:cxn modelId="{F85C5FD7-500A-41EC-B2B6-61D6B9B54DA8}" type="presOf" srcId="{895CA4E1-0B5A-43BE-8986-210BF002EEC5}" destId="{A33EFF96-1835-4D68-A061-5C108D307C74}" srcOrd="0" destOrd="0" presId="urn:microsoft.com/office/officeart/2018/2/layout/IconVerticalSolidList"/>
    <dgm:cxn modelId="{C7C94E48-1250-4AD1-8176-A2597A7929E3}" type="presParOf" srcId="{16DB3F8F-CA5D-4198-B315-B1FDEEA93F15}" destId="{74DE0B59-9CDF-4B23-B96A-4AD7F8A4A253}" srcOrd="0" destOrd="0" presId="urn:microsoft.com/office/officeart/2018/2/layout/IconVerticalSolidList"/>
    <dgm:cxn modelId="{EF3F8883-2B3D-4A43-AE8B-E71566001051}" type="presParOf" srcId="{74DE0B59-9CDF-4B23-B96A-4AD7F8A4A253}" destId="{6F07D1D1-1B0E-487D-8517-5B8F2DDA298F}" srcOrd="0" destOrd="0" presId="urn:microsoft.com/office/officeart/2018/2/layout/IconVerticalSolidList"/>
    <dgm:cxn modelId="{3EA7E2E7-3F5C-46DC-B688-3EFF2CC229F2}" type="presParOf" srcId="{74DE0B59-9CDF-4B23-B96A-4AD7F8A4A253}" destId="{2E991FB1-48DA-45DB-842F-2BB33D71EA47}" srcOrd="1" destOrd="0" presId="urn:microsoft.com/office/officeart/2018/2/layout/IconVerticalSolidList"/>
    <dgm:cxn modelId="{6BBF9C91-54D4-4B53-B591-1F2F5ED39D39}" type="presParOf" srcId="{74DE0B59-9CDF-4B23-B96A-4AD7F8A4A253}" destId="{97DE67A8-BC2E-4692-8EFE-90BF9F188030}" srcOrd="2" destOrd="0" presId="urn:microsoft.com/office/officeart/2018/2/layout/IconVerticalSolidList"/>
    <dgm:cxn modelId="{4543D65F-BAFC-4C5B-9336-5752B25596E9}" type="presParOf" srcId="{74DE0B59-9CDF-4B23-B96A-4AD7F8A4A253}" destId="{A33EFF96-1835-4D68-A061-5C108D307C74}" srcOrd="3" destOrd="0" presId="urn:microsoft.com/office/officeart/2018/2/layout/IconVerticalSolidList"/>
    <dgm:cxn modelId="{AE5875F8-C9EB-4392-ACDC-935675BB0A51}" type="presParOf" srcId="{16DB3F8F-CA5D-4198-B315-B1FDEEA93F15}" destId="{6644B295-F59A-4B4A-B119-71F53616C49E}" srcOrd="1" destOrd="0" presId="urn:microsoft.com/office/officeart/2018/2/layout/IconVerticalSolidList"/>
    <dgm:cxn modelId="{750C241C-1512-4E8F-A53B-EDBEA26EB910}" type="presParOf" srcId="{16DB3F8F-CA5D-4198-B315-B1FDEEA93F15}" destId="{514604B5-4A14-4AEF-A1AC-775D9C206086}" srcOrd="2" destOrd="0" presId="urn:microsoft.com/office/officeart/2018/2/layout/IconVerticalSolidList"/>
    <dgm:cxn modelId="{EAE72FA7-C934-4DC9-A32E-5E2FE4E0AF44}" type="presParOf" srcId="{514604B5-4A14-4AEF-A1AC-775D9C206086}" destId="{A0FF7E37-F92C-4C5F-96E0-C17BC4D176E8}" srcOrd="0" destOrd="0" presId="urn:microsoft.com/office/officeart/2018/2/layout/IconVerticalSolidList"/>
    <dgm:cxn modelId="{3ECCB0C2-29BF-48F2-86D1-725102422D2F}" type="presParOf" srcId="{514604B5-4A14-4AEF-A1AC-775D9C206086}" destId="{10F6F2FB-8186-4468-A09F-8618A453BD4C}" srcOrd="1" destOrd="0" presId="urn:microsoft.com/office/officeart/2018/2/layout/IconVerticalSolidList"/>
    <dgm:cxn modelId="{84F6F60B-86A6-4AE2-AF06-4261BBE843B0}" type="presParOf" srcId="{514604B5-4A14-4AEF-A1AC-775D9C206086}" destId="{14278E16-611A-40A2-B235-949E76BE5D52}" srcOrd="2" destOrd="0" presId="urn:microsoft.com/office/officeart/2018/2/layout/IconVerticalSolidList"/>
    <dgm:cxn modelId="{0D8E4A82-AB09-4F43-B073-32DBC6109B33}" type="presParOf" srcId="{514604B5-4A14-4AEF-A1AC-775D9C206086}" destId="{8164D81F-1D7D-4A9D-A2E8-052B452F7B6A}"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F07D1D1-1B0E-487D-8517-5B8F2DDA298F}">
      <dsp:nvSpPr>
        <dsp:cNvPr id="0" name=""/>
        <dsp:cNvSpPr/>
      </dsp:nvSpPr>
      <dsp:spPr>
        <a:xfrm>
          <a:off x="0" y="809181"/>
          <a:ext cx="6628804" cy="1493874"/>
        </a:xfrm>
        <a:prstGeom prst="roundRect">
          <a:avLst>
            <a:gd name="adj" fmla="val 10000"/>
          </a:avLst>
        </a:prstGeom>
        <a:solidFill>
          <a:srgbClr val="7030A0"/>
        </a:solidFill>
        <a:ln>
          <a:noFill/>
        </a:ln>
        <a:effectLst/>
      </dsp:spPr>
      <dsp:style>
        <a:lnRef idx="0">
          <a:scrgbClr r="0" g="0" b="0"/>
        </a:lnRef>
        <a:fillRef idx="1">
          <a:scrgbClr r="0" g="0" b="0"/>
        </a:fillRef>
        <a:effectRef idx="0">
          <a:scrgbClr r="0" g="0" b="0"/>
        </a:effectRef>
        <a:fontRef idx="minor"/>
      </dsp:style>
    </dsp:sp>
    <dsp:sp modelId="{2E991FB1-48DA-45DB-842F-2BB33D71EA47}">
      <dsp:nvSpPr>
        <dsp:cNvPr id="0" name=""/>
        <dsp:cNvSpPr/>
      </dsp:nvSpPr>
      <dsp:spPr>
        <a:xfrm>
          <a:off x="451896" y="1145303"/>
          <a:ext cx="821630" cy="821630"/>
        </a:xfrm>
        <a:prstGeom prst="rect">
          <a:avLst/>
        </a:prstGeom>
        <a:blipFill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A33EFF96-1835-4D68-A061-5C108D307C74}">
      <dsp:nvSpPr>
        <dsp:cNvPr id="0" name=""/>
        <dsp:cNvSpPr/>
      </dsp:nvSpPr>
      <dsp:spPr>
        <a:xfrm>
          <a:off x="1725424" y="809181"/>
          <a:ext cx="4903379" cy="14938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8102" tIns="158102" rIns="158102" bIns="158102" numCol="1" spcCol="1270" anchor="ctr" anchorCtr="0">
          <a:noAutofit/>
        </a:bodyPr>
        <a:lstStyle/>
        <a:p>
          <a:pPr marL="0" lvl="0" indent="0" algn="l" defTabSz="800100">
            <a:lnSpc>
              <a:spcPct val="90000"/>
            </a:lnSpc>
            <a:spcBef>
              <a:spcPct val="0"/>
            </a:spcBef>
            <a:spcAft>
              <a:spcPct val="35000"/>
            </a:spcAft>
            <a:buNone/>
          </a:pPr>
          <a:r>
            <a:rPr lang="en-US" sz="1800" kern="1200" dirty="0"/>
            <a:t>Encourages multi-state resource sharing of existing ventilators by creating a system where hospitals are incentivized to provide all their non-essential ventilators</a:t>
          </a:r>
        </a:p>
      </dsp:txBody>
      <dsp:txXfrm>
        <a:off x="1725424" y="809181"/>
        <a:ext cx="4903379" cy="1493874"/>
      </dsp:txXfrm>
    </dsp:sp>
    <dsp:sp modelId="{A0FF7E37-F92C-4C5F-96E0-C17BC4D176E8}">
      <dsp:nvSpPr>
        <dsp:cNvPr id="0" name=""/>
        <dsp:cNvSpPr/>
      </dsp:nvSpPr>
      <dsp:spPr>
        <a:xfrm>
          <a:off x="0" y="2676524"/>
          <a:ext cx="6628804" cy="1493874"/>
        </a:xfrm>
        <a:prstGeom prst="roundRect">
          <a:avLst>
            <a:gd name="adj" fmla="val 10000"/>
          </a:avLst>
        </a:prstGeom>
        <a:solidFill>
          <a:srgbClr val="00B0F0"/>
        </a:solidFill>
        <a:ln>
          <a:noFill/>
        </a:ln>
        <a:effectLst/>
      </dsp:spPr>
      <dsp:style>
        <a:lnRef idx="0">
          <a:scrgbClr r="0" g="0" b="0"/>
        </a:lnRef>
        <a:fillRef idx="1">
          <a:scrgbClr r="0" g="0" b="0"/>
        </a:fillRef>
        <a:effectRef idx="0">
          <a:scrgbClr r="0" g="0" b="0"/>
        </a:effectRef>
        <a:fontRef idx="minor"/>
      </dsp:style>
    </dsp:sp>
    <dsp:sp modelId="{10F6F2FB-8186-4468-A09F-8618A453BD4C}">
      <dsp:nvSpPr>
        <dsp:cNvPr id="0" name=""/>
        <dsp:cNvSpPr/>
      </dsp:nvSpPr>
      <dsp:spPr>
        <a:xfrm>
          <a:off x="451896" y="3012646"/>
          <a:ext cx="821630" cy="821630"/>
        </a:xfrm>
        <a:prstGeom prst="rect">
          <a:avLst/>
        </a:prstGeom>
        <a:blipFill rotWithShape="1">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8164D81F-1D7D-4A9D-A2E8-052B452F7B6A}">
      <dsp:nvSpPr>
        <dsp:cNvPr id="0" name=""/>
        <dsp:cNvSpPr/>
      </dsp:nvSpPr>
      <dsp:spPr>
        <a:xfrm>
          <a:off x="1725424" y="2676524"/>
          <a:ext cx="4903379" cy="14938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8102" tIns="158102" rIns="158102" bIns="158102" numCol="1" spcCol="1270" anchor="ctr" anchorCtr="0">
          <a:noAutofit/>
        </a:bodyPr>
        <a:lstStyle/>
        <a:p>
          <a:pPr marL="0" lvl="0" indent="0" algn="l" defTabSz="800100">
            <a:lnSpc>
              <a:spcPct val="90000"/>
            </a:lnSpc>
            <a:spcBef>
              <a:spcPct val="0"/>
            </a:spcBef>
            <a:spcAft>
              <a:spcPct val="35000"/>
            </a:spcAft>
            <a:buNone/>
          </a:pPr>
          <a:r>
            <a:rPr lang="en-US" sz="1800" kern="1200" dirty="0"/>
            <a:t>Optimizes distribution of ventilators by estimating severe COVID-19 cases by geography and time and matching the existing supply to meet demand</a:t>
          </a:r>
        </a:p>
      </dsp:txBody>
      <dsp:txXfrm>
        <a:off x="1725424" y="2676524"/>
        <a:ext cx="4903379" cy="1493874"/>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2F81C7E-CA7C-4B50-A14F-9843F053BADB}" type="datetimeFigureOut">
              <a:rPr lang="en-US" smtClean="0"/>
              <a:t>3/27/20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CDB1728-F34D-40EC-9D6A-8DD6A2592BC2}" type="slidenum">
              <a:rPr lang="en-US" smtClean="0"/>
              <a:t>‹#›</a:t>
            </a:fld>
            <a:endParaRPr lang="en-US"/>
          </a:p>
        </p:txBody>
      </p:sp>
    </p:spTree>
    <p:extLst>
      <p:ext uri="{BB962C8B-B14F-4D97-AF65-F5344CB8AC3E}">
        <p14:creationId xmlns:p14="http://schemas.microsoft.com/office/powerpoint/2010/main" val="23957201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2F81C7E-CA7C-4B50-A14F-9843F053BADB}" type="datetimeFigureOut">
              <a:rPr lang="en-US" smtClean="0"/>
              <a:t>3/27/20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CDB1728-F34D-40EC-9D6A-8DD6A2592BC2}" type="slidenum">
              <a:rPr lang="en-US" smtClean="0"/>
              <a:t>‹#›</a:t>
            </a:fld>
            <a:endParaRPr lang="en-US"/>
          </a:p>
        </p:txBody>
      </p:sp>
    </p:spTree>
    <p:extLst>
      <p:ext uri="{BB962C8B-B14F-4D97-AF65-F5344CB8AC3E}">
        <p14:creationId xmlns:p14="http://schemas.microsoft.com/office/powerpoint/2010/main" val="1664593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2F81C7E-CA7C-4B50-A14F-9843F053BADB}" type="datetimeFigureOut">
              <a:rPr lang="en-US" smtClean="0"/>
              <a:t>3/27/20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CDB1728-F34D-40EC-9D6A-8DD6A2592BC2}"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270441589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2F81C7E-CA7C-4B50-A14F-9843F053BADB}" type="datetimeFigureOut">
              <a:rPr lang="en-US" smtClean="0"/>
              <a:t>3/27/20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CDB1728-F34D-40EC-9D6A-8DD6A2592BC2}" type="slidenum">
              <a:rPr lang="en-US" smtClean="0"/>
              <a:t>‹#›</a:t>
            </a:fld>
            <a:endParaRPr lang="en-US"/>
          </a:p>
        </p:txBody>
      </p:sp>
    </p:spTree>
    <p:extLst>
      <p:ext uri="{BB962C8B-B14F-4D97-AF65-F5344CB8AC3E}">
        <p14:creationId xmlns:p14="http://schemas.microsoft.com/office/powerpoint/2010/main" val="28438307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2F81C7E-CA7C-4B50-A14F-9843F053BADB}" type="datetimeFigureOut">
              <a:rPr lang="en-US" smtClean="0"/>
              <a:t>3/27/20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CDB1728-F34D-40EC-9D6A-8DD6A2592BC2}"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39341731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2F81C7E-CA7C-4B50-A14F-9843F053BADB}" type="datetimeFigureOut">
              <a:rPr lang="en-US" smtClean="0"/>
              <a:t>3/27/20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CDB1728-F34D-40EC-9D6A-8DD6A2592BC2}" type="slidenum">
              <a:rPr lang="en-US" smtClean="0"/>
              <a:t>‹#›</a:t>
            </a:fld>
            <a:endParaRPr lang="en-US"/>
          </a:p>
        </p:txBody>
      </p:sp>
    </p:spTree>
    <p:extLst>
      <p:ext uri="{BB962C8B-B14F-4D97-AF65-F5344CB8AC3E}">
        <p14:creationId xmlns:p14="http://schemas.microsoft.com/office/powerpoint/2010/main" val="33849965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2F81C7E-CA7C-4B50-A14F-9843F053BADB}" type="datetimeFigureOut">
              <a:rPr lang="en-US" smtClean="0"/>
              <a:t>3/27/20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CDB1728-F34D-40EC-9D6A-8DD6A2592BC2}" type="slidenum">
              <a:rPr lang="en-US" smtClean="0"/>
              <a:t>‹#›</a:t>
            </a:fld>
            <a:endParaRPr lang="en-US"/>
          </a:p>
        </p:txBody>
      </p:sp>
    </p:spTree>
    <p:extLst>
      <p:ext uri="{BB962C8B-B14F-4D97-AF65-F5344CB8AC3E}">
        <p14:creationId xmlns:p14="http://schemas.microsoft.com/office/powerpoint/2010/main" val="337737310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2F81C7E-CA7C-4B50-A14F-9843F053BADB}" type="datetimeFigureOut">
              <a:rPr lang="en-US" smtClean="0"/>
              <a:t>3/27/20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CDB1728-F34D-40EC-9D6A-8DD6A2592BC2}" type="slidenum">
              <a:rPr lang="en-US" smtClean="0"/>
              <a:t>‹#›</a:t>
            </a:fld>
            <a:endParaRPr lang="en-US"/>
          </a:p>
        </p:txBody>
      </p:sp>
    </p:spTree>
    <p:extLst>
      <p:ext uri="{BB962C8B-B14F-4D97-AF65-F5344CB8AC3E}">
        <p14:creationId xmlns:p14="http://schemas.microsoft.com/office/powerpoint/2010/main" val="3696518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2F81C7E-CA7C-4B50-A14F-9843F053BADB}" type="datetimeFigureOut">
              <a:rPr lang="en-US" smtClean="0"/>
              <a:t>3/27/20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CDB1728-F34D-40EC-9D6A-8DD6A2592BC2}" type="slidenum">
              <a:rPr lang="en-US" smtClean="0"/>
              <a:t>‹#›</a:t>
            </a:fld>
            <a:endParaRPr lang="en-US"/>
          </a:p>
        </p:txBody>
      </p:sp>
    </p:spTree>
    <p:extLst>
      <p:ext uri="{BB962C8B-B14F-4D97-AF65-F5344CB8AC3E}">
        <p14:creationId xmlns:p14="http://schemas.microsoft.com/office/powerpoint/2010/main" val="39032488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2F81C7E-CA7C-4B50-A14F-9843F053BADB}" type="datetimeFigureOut">
              <a:rPr lang="en-US" smtClean="0"/>
              <a:t>3/27/20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CDB1728-F34D-40EC-9D6A-8DD6A2592BC2}" type="slidenum">
              <a:rPr lang="en-US" smtClean="0"/>
              <a:t>‹#›</a:t>
            </a:fld>
            <a:endParaRPr lang="en-US"/>
          </a:p>
        </p:txBody>
      </p:sp>
    </p:spTree>
    <p:extLst>
      <p:ext uri="{BB962C8B-B14F-4D97-AF65-F5344CB8AC3E}">
        <p14:creationId xmlns:p14="http://schemas.microsoft.com/office/powerpoint/2010/main" val="4769752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2F81C7E-CA7C-4B50-A14F-9843F053BADB}" type="datetimeFigureOut">
              <a:rPr lang="en-US" smtClean="0"/>
              <a:t>3/27/20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CDB1728-F34D-40EC-9D6A-8DD6A2592BC2}" type="slidenum">
              <a:rPr lang="en-US" smtClean="0"/>
              <a:t>‹#›</a:t>
            </a:fld>
            <a:endParaRPr lang="en-US"/>
          </a:p>
        </p:txBody>
      </p:sp>
    </p:spTree>
    <p:extLst>
      <p:ext uri="{BB962C8B-B14F-4D97-AF65-F5344CB8AC3E}">
        <p14:creationId xmlns:p14="http://schemas.microsoft.com/office/powerpoint/2010/main" val="38595107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2F81C7E-CA7C-4B50-A14F-9843F053BADB}" type="datetimeFigureOut">
              <a:rPr lang="en-US" smtClean="0"/>
              <a:t>3/27/20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CDB1728-F34D-40EC-9D6A-8DD6A2592BC2}" type="slidenum">
              <a:rPr lang="en-US" smtClean="0"/>
              <a:t>‹#›</a:t>
            </a:fld>
            <a:endParaRPr lang="en-US"/>
          </a:p>
        </p:txBody>
      </p:sp>
    </p:spTree>
    <p:extLst>
      <p:ext uri="{BB962C8B-B14F-4D97-AF65-F5344CB8AC3E}">
        <p14:creationId xmlns:p14="http://schemas.microsoft.com/office/powerpoint/2010/main" val="3601901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2F81C7E-CA7C-4B50-A14F-9843F053BADB}" type="datetimeFigureOut">
              <a:rPr lang="en-US" smtClean="0"/>
              <a:t>3/27/20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CDB1728-F34D-40EC-9D6A-8DD6A2592BC2}" type="slidenum">
              <a:rPr lang="en-US" smtClean="0"/>
              <a:t>‹#›</a:t>
            </a:fld>
            <a:endParaRPr lang="en-US"/>
          </a:p>
        </p:txBody>
      </p:sp>
    </p:spTree>
    <p:extLst>
      <p:ext uri="{BB962C8B-B14F-4D97-AF65-F5344CB8AC3E}">
        <p14:creationId xmlns:p14="http://schemas.microsoft.com/office/powerpoint/2010/main" val="12597891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2F81C7E-CA7C-4B50-A14F-9843F053BADB}" type="datetimeFigureOut">
              <a:rPr lang="en-US" smtClean="0"/>
              <a:t>3/27/20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CDB1728-F34D-40EC-9D6A-8DD6A2592BC2}" type="slidenum">
              <a:rPr lang="en-US" smtClean="0"/>
              <a:t>‹#›</a:t>
            </a:fld>
            <a:endParaRPr lang="en-US"/>
          </a:p>
        </p:txBody>
      </p:sp>
    </p:spTree>
    <p:extLst>
      <p:ext uri="{BB962C8B-B14F-4D97-AF65-F5344CB8AC3E}">
        <p14:creationId xmlns:p14="http://schemas.microsoft.com/office/powerpoint/2010/main" val="30869480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2F81C7E-CA7C-4B50-A14F-9843F053BADB}" type="datetimeFigureOut">
              <a:rPr lang="en-US" smtClean="0"/>
              <a:t>3/27/20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CDB1728-F34D-40EC-9D6A-8DD6A2592BC2}" type="slidenum">
              <a:rPr lang="en-US" smtClean="0"/>
              <a:t>‹#›</a:t>
            </a:fld>
            <a:endParaRPr lang="en-US"/>
          </a:p>
        </p:txBody>
      </p:sp>
    </p:spTree>
    <p:extLst>
      <p:ext uri="{BB962C8B-B14F-4D97-AF65-F5344CB8AC3E}">
        <p14:creationId xmlns:p14="http://schemas.microsoft.com/office/powerpoint/2010/main" val="4769372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2F81C7E-CA7C-4B50-A14F-9843F053BADB}" type="datetimeFigureOut">
              <a:rPr lang="en-US" smtClean="0"/>
              <a:t>3/27/20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CDB1728-F34D-40EC-9D6A-8DD6A2592BC2}" type="slidenum">
              <a:rPr lang="en-US" smtClean="0"/>
              <a:t>‹#›</a:t>
            </a:fld>
            <a:endParaRPr lang="en-US"/>
          </a:p>
        </p:txBody>
      </p:sp>
    </p:spTree>
    <p:extLst>
      <p:ext uri="{BB962C8B-B14F-4D97-AF65-F5344CB8AC3E}">
        <p14:creationId xmlns:p14="http://schemas.microsoft.com/office/powerpoint/2010/main" val="40507993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A2F81C7E-CA7C-4B50-A14F-9843F053BADB}" type="datetimeFigureOut">
              <a:rPr lang="en-US" smtClean="0"/>
              <a:t>3/27/20</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BCDB1728-F34D-40EC-9D6A-8DD6A2592BC2}" type="slidenum">
              <a:rPr lang="en-US" smtClean="0"/>
              <a:t>‹#›</a:t>
            </a:fld>
            <a:endParaRPr lang="en-US"/>
          </a:p>
        </p:txBody>
      </p:sp>
    </p:spTree>
    <p:extLst>
      <p:ext uri="{BB962C8B-B14F-4D97-AF65-F5344CB8AC3E}">
        <p14:creationId xmlns:p14="http://schemas.microsoft.com/office/powerpoint/2010/main" val="178108317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www.nbcnews.com/health/health-news/what-ventilator-critical-resource-currently-short-supply-n1168641" TargetMode="External"/><Relationship Id="rId2" Type="http://schemas.openxmlformats.org/officeDocument/2006/relationships/image" Target="../media/image12.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hyperlink" Target="https://github.com/wbooth/covid/blob/master/ventilator_distribution.py"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github.com/wbooth/covid" TargetMode="External"/><Relationship Id="rId2" Type="http://schemas.openxmlformats.org/officeDocument/2006/relationships/image" Target="../media/image5.tiff"/><Relationship Id="rId1" Type="http://schemas.openxmlformats.org/officeDocument/2006/relationships/slideLayout" Target="../slideLayouts/slideLayout2.xml"/><Relationship Id="rId5" Type="http://schemas.openxmlformats.org/officeDocument/2006/relationships/image" Target="../media/image7.tiff"/><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A5C940-03FD-43B5-81C2-7A1930B0B692}"/>
              </a:ext>
            </a:extLst>
          </p:cNvPr>
          <p:cNvSpPr>
            <a:spLocks noGrp="1"/>
          </p:cNvSpPr>
          <p:nvPr>
            <p:ph type="ctrTitle"/>
          </p:nvPr>
        </p:nvSpPr>
        <p:spPr/>
        <p:txBody>
          <a:bodyPr/>
          <a:lstStyle/>
          <a:p>
            <a:r>
              <a:rPr lang="en-US" dirty="0"/>
              <a:t>COVID-19 MITRE Ventilator Response</a:t>
            </a:r>
          </a:p>
        </p:txBody>
      </p:sp>
      <p:sp>
        <p:nvSpPr>
          <p:cNvPr id="3" name="Subtitle 2">
            <a:extLst>
              <a:ext uri="{FF2B5EF4-FFF2-40B4-BE49-F238E27FC236}">
                <a16:creationId xmlns:a16="http://schemas.microsoft.com/office/drawing/2014/main" id="{AE8CA49C-D5DC-4163-9DA3-EA0F24BC4C49}"/>
              </a:ext>
            </a:extLst>
          </p:cNvPr>
          <p:cNvSpPr>
            <a:spLocks noGrp="1"/>
          </p:cNvSpPr>
          <p:nvPr>
            <p:ph type="subTitle" idx="1"/>
          </p:nvPr>
        </p:nvSpPr>
        <p:spPr/>
        <p:txBody>
          <a:bodyPr/>
          <a:lstStyle/>
          <a:p>
            <a:r>
              <a:rPr lang="en-US" dirty="0"/>
              <a:t>Michael Kouremetis, William Booth</a:t>
            </a:r>
          </a:p>
        </p:txBody>
      </p:sp>
    </p:spTree>
    <p:extLst>
      <p:ext uri="{BB962C8B-B14F-4D97-AF65-F5344CB8AC3E}">
        <p14:creationId xmlns:p14="http://schemas.microsoft.com/office/powerpoint/2010/main" val="19559748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5F39CD-C61C-4CD1-A65B-E4FEF4CB94A1}"/>
              </a:ext>
            </a:extLst>
          </p:cNvPr>
          <p:cNvSpPr>
            <a:spLocks noGrp="1"/>
          </p:cNvSpPr>
          <p:nvPr>
            <p:ph type="title"/>
          </p:nvPr>
        </p:nvSpPr>
        <p:spPr>
          <a:xfrm>
            <a:off x="676746" y="609600"/>
            <a:ext cx="3729076" cy="1320800"/>
          </a:xfrm>
        </p:spPr>
        <p:txBody>
          <a:bodyPr anchor="ctr">
            <a:normAutofit/>
          </a:bodyPr>
          <a:lstStyle/>
          <a:p>
            <a:pPr>
              <a:lnSpc>
                <a:spcPct val="90000"/>
              </a:lnSpc>
            </a:pPr>
            <a:r>
              <a:rPr lang="en-US" sz="2800"/>
              <a:t>Our considerations for peaks and ventilator need </a:t>
            </a:r>
          </a:p>
        </p:txBody>
      </p:sp>
      <p:sp>
        <p:nvSpPr>
          <p:cNvPr id="3" name="Content Placeholder 2">
            <a:extLst>
              <a:ext uri="{FF2B5EF4-FFF2-40B4-BE49-F238E27FC236}">
                <a16:creationId xmlns:a16="http://schemas.microsoft.com/office/drawing/2014/main" id="{05D96192-6BA8-4C26-A8BD-C85462DD0E78}"/>
              </a:ext>
            </a:extLst>
          </p:cNvPr>
          <p:cNvSpPr>
            <a:spLocks noGrp="1"/>
          </p:cNvSpPr>
          <p:nvPr>
            <p:ph idx="1"/>
          </p:nvPr>
        </p:nvSpPr>
        <p:spPr>
          <a:xfrm>
            <a:off x="685167" y="2160589"/>
            <a:ext cx="3720916" cy="3560733"/>
          </a:xfrm>
        </p:spPr>
        <p:txBody>
          <a:bodyPr>
            <a:normAutofit/>
          </a:bodyPr>
          <a:lstStyle/>
          <a:p>
            <a:r>
              <a:rPr lang="en-US" dirty="0"/>
              <a:t>Outline assumptions being built into the model</a:t>
            </a:r>
          </a:p>
          <a:p>
            <a:pPr lvl="1"/>
            <a:r>
              <a:rPr lang="en-US" dirty="0"/>
              <a:t>Considering general population</a:t>
            </a:r>
          </a:p>
          <a:p>
            <a:pPr lvl="1"/>
            <a:r>
              <a:rPr lang="en-US" dirty="0"/>
              <a:t>Population density</a:t>
            </a:r>
          </a:p>
          <a:p>
            <a:pPr lvl="1"/>
            <a:r>
              <a:rPr lang="en-US" dirty="0"/>
              <a:t>Day COVID started in area</a:t>
            </a:r>
          </a:p>
          <a:p>
            <a:pPr lvl="1"/>
            <a:r>
              <a:rPr lang="en-US" dirty="0"/>
              <a:t>“Regs” around spreading that are flattening the curve</a:t>
            </a:r>
          </a:p>
        </p:txBody>
      </p:sp>
      <p:pic>
        <p:nvPicPr>
          <p:cNvPr id="5" name="Picture 4">
            <a:extLst>
              <a:ext uri="{FF2B5EF4-FFF2-40B4-BE49-F238E27FC236}">
                <a16:creationId xmlns:a16="http://schemas.microsoft.com/office/drawing/2014/main" id="{1676C428-2729-9844-BF0C-A35E07C0D975}"/>
              </a:ext>
            </a:extLst>
          </p:cNvPr>
          <p:cNvPicPr>
            <a:picLocks noChangeAspect="1"/>
          </p:cNvPicPr>
          <p:nvPr/>
        </p:nvPicPr>
        <p:blipFill>
          <a:blip r:embed="rId2"/>
          <a:stretch>
            <a:fillRect/>
          </a:stretch>
        </p:blipFill>
        <p:spPr>
          <a:xfrm>
            <a:off x="4654035" y="2325226"/>
            <a:ext cx="4602747" cy="1703016"/>
          </a:xfrm>
          <a:prstGeom prst="rect">
            <a:avLst/>
          </a:prstGeom>
        </p:spPr>
      </p:pic>
    </p:spTree>
    <p:extLst>
      <p:ext uri="{BB962C8B-B14F-4D97-AF65-F5344CB8AC3E}">
        <p14:creationId xmlns:p14="http://schemas.microsoft.com/office/powerpoint/2010/main" val="10217775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F4444CE-BC8D-4D61-B303-4C05614E6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2423CA5-E2E1-4789-B759-9906C1C940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4660126"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4" name="Isosceles Triangle 13">
            <a:extLst>
              <a:ext uri="{FF2B5EF4-FFF2-40B4-BE49-F238E27FC236}">
                <a16:creationId xmlns:a16="http://schemas.microsoft.com/office/drawing/2014/main" id="{73772B81-181F-48B7-8826-4D9686D15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660127" y="-3"/>
            <a:ext cx="1056745" cy="6858001"/>
          </a:xfrm>
          <a:prstGeom prst="triangle">
            <a:avLst>
              <a:gd name="adj" fmla="val 10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2" name="Title 1">
            <a:extLst>
              <a:ext uri="{FF2B5EF4-FFF2-40B4-BE49-F238E27FC236}">
                <a16:creationId xmlns:a16="http://schemas.microsoft.com/office/drawing/2014/main" id="{820BEB0B-4B08-1149-9705-7739CDA4B0F3}"/>
              </a:ext>
            </a:extLst>
          </p:cNvPr>
          <p:cNvSpPr>
            <a:spLocks noGrp="1"/>
          </p:cNvSpPr>
          <p:nvPr>
            <p:ph type="title"/>
          </p:nvPr>
        </p:nvSpPr>
        <p:spPr>
          <a:xfrm>
            <a:off x="673754" y="643467"/>
            <a:ext cx="4203045" cy="1375608"/>
          </a:xfrm>
        </p:spPr>
        <p:txBody>
          <a:bodyPr anchor="ctr">
            <a:normAutofit/>
          </a:bodyPr>
          <a:lstStyle/>
          <a:p>
            <a:r>
              <a:rPr lang="en-US">
                <a:solidFill>
                  <a:schemeClr val="bg1"/>
                </a:solidFill>
              </a:rPr>
              <a:t>Ventilator Need from COVID Cases</a:t>
            </a:r>
          </a:p>
        </p:txBody>
      </p:sp>
      <p:sp>
        <p:nvSpPr>
          <p:cNvPr id="3" name="Content Placeholder 2">
            <a:extLst>
              <a:ext uri="{FF2B5EF4-FFF2-40B4-BE49-F238E27FC236}">
                <a16:creationId xmlns:a16="http://schemas.microsoft.com/office/drawing/2014/main" id="{82BA203E-1A49-4A44-8C50-AD784BBD331B}"/>
              </a:ext>
            </a:extLst>
          </p:cNvPr>
          <p:cNvSpPr>
            <a:spLocks noGrp="1"/>
          </p:cNvSpPr>
          <p:nvPr>
            <p:ph idx="1"/>
          </p:nvPr>
        </p:nvSpPr>
        <p:spPr>
          <a:xfrm>
            <a:off x="673754" y="2160590"/>
            <a:ext cx="3973943" cy="3440110"/>
          </a:xfrm>
        </p:spPr>
        <p:txBody>
          <a:bodyPr>
            <a:normAutofit/>
          </a:bodyPr>
          <a:lstStyle/>
          <a:p>
            <a:r>
              <a:rPr lang="en-US">
                <a:solidFill>
                  <a:schemeClr val="bg1"/>
                </a:solidFill>
              </a:rPr>
              <a:t>We assume that 6% of confirmed COVID cases will need a ventilator</a:t>
            </a:r>
          </a:p>
        </p:txBody>
      </p:sp>
      <p:pic>
        <p:nvPicPr>
          <p:cNvPr id="5" name="Picture 4">
            <a:extLst>
              <a:ext uri="{FF2B5EF4-FFF2-40B4-BE49-F238E27FC236}">
                <a16:creationId xmlns:a16="http://schemas.microsoft.com/office/drawing/2014/main" id="{F76812F4-29D7-3649-96A0-79057EA866AA}"/>
              </a:ext>
            </a:extLst>
          </p:cNvPr>
          <p:cNvPicPr>
            <a:picLocks noChangeAspect="1"/>
          </p:cNvPicPr>
          <p:nvPr/>
        </p:nvPicPr>
        <p:blipFill>
          <a:blip r:embed="rId2"/>
          <a:stretch>
            <a:fillRect/>
          </a:stretch>
        </p:blipFill>
        <p:spPr>
          <a:xfrm>
            <a:off x="6217616" y="972608"/>
            <a:ext cx="4900269" cy="4900269"/>
          </a:xfrm>
          <a:prstGeom prst="rect">
            <a:avLst/>
          </a:prstGeom>
        </p:spPr>
      </p:pic>
      <p:sp>
        <p:nvSpPr>
          <p:cNvPr id="16" name="Isosceles Triangle 15">
            <a:extLst>
              <a:ext uri="{FF2B5EF4-FFF2-40B4-BE49-F238E27FC236}">
                <a16:creationId xmlns:a16="http://schemas.microsoft.com/office/drawing/2014/main" id="{B2205F6E-03C6-4E92-877C-E2482F659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55696"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4" name="TextBox 3">
            <a:extLst>
              <a:ext uri="{FF2B5EF4-FFF2-40B4-BE49-F238E27FC236}">
                <a16:creationId xmlns:a16="http://schemas.microsoft.com/office/drawing/2014/main" id="{5D9939B9-D846-B549-AC4D-EFBFC8A01AEF}"/>
              </a:ext>
            </a:extLst>
          </p:cNvPr>
          <p:cNvSpPr txBox="1"/>
          <p:nvPr/>
        </p:nvSpPr>
        <p:spPr>
          <a:xfrm>
            <a:off x="727425" y="3422742"/>
            <a:ext cx="3613795" cy="830997"/>
          </a:xfrm>
          <a:prstGeom prst="rect">
            <a:avLst/>
          </a:prstGeom>
          <a:noFill/>
        </p:spPr>
        <p:txBody>
          <a:bodyPr wrap="square" rtlCol="0">
            <a:spAutoFit/>
          </a:bodyPr>
          <a:lstStyle/>
          <a:p>
            <a:pPr>
              <a:spcAft>
                <a:spcPts val="600"/>
              </a:spcAft>
            </a:pPr>
            <a:r>
              <a:rPr lang="en-US" sz="1200" dirty="0"/>
              <a:t>Source: </a:t>
            </a:r>
            <a:r>
              <a:rPr lang="en-US" sz="1200" dirty="0">
                <a:hlinkClick r:id="rId3"/>
              </a:rPr>
              <a:t>https://www.nbcnews.com/health/health-news/what-ventilator-critical-resource-currently-short-supply-n1168641</a:t>
            </a:r>
            <a:r>
              <a:rPr lang="en-US" sz="1200" dirty="0"/>
              <a:t> </a:t>
            </a:r>
          </a:p>
        </p:txBody>
      </p:sp>
      <p:sp>
        <p:nvSpPr>
          <p:cNvPr id="6" name="TextBox 5">
            <a:extLst>
              <a:ext uri="{FF2B5EF4-FFF2-40B4-BE49-F238E27FC236}">
                <a16:creationId xmlns:a16="http://schemas.microsoft.com/office/drawing/2014/main" id="{8F2E0E1C-0F76-294B-9084-48CD7911C4C1}"/>
              </a:ext>
            </a:extLst>
          </p:cNvPr>
          <p:cNvSpPr txBox="1"/>
          <p:nvPr/>
        </p:nvSpPr>
        <p:spPr>
          <a:xfrm>
            <a:off x="8088419" y="5854548"/>
            <a:ext cx="1372492" cy="261610"/>
          </a:xfrm>
          <a:prstGeom prst="rect">
            <a:avLst/>
          </a:prstGeom>
          <a:noFill/>
        </p:spPr>
        <p:txBody>
          <a:bodyPr wrap="none" rtlCol="0">
            <a:spAutoFit/>
          </a:bodyPr>
          <a:lstStyle/>
          <a:p>
            <a:r>
              <a:rPr lang="en-US" sz="1050" dirty="0"/>
              <a:t>Image Source: NYT</a:t>
            </a:r>
          </a:p>
        </p:txBody>
      </p:sp>
    </p:spTree>
    <p:extLst>
      <p:ext uri="{BB962C8B-B14F-4D97-AF65-F5344CB8AC3E}">
        <p14:creationId xmlns:p14="http://schemas.microsoft.com/office/powerpoint/2010/main" val="10696602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93548A-BA42-4048-81AF-9DE6F02E757E}"/>
              </a:ext>
            </a:extLst>
          </p:cNvPr>
          <p:cNvSpPr>
            <a:spLocks noGrp="1"/>
          </p:cNvSpPr>
          <p:nvPr>
            <p:ph type="title"/>
          </p:nvPr>
        </p:nvSpPr>
        <p:spPr/>
        <p:txBody>
          <a:bodyPr/>
          <a:lstStyle/>
          <a:p>
            <a:r>
              <a:rPr lang="en-US" dirty="0"/>
              <a:t>Transaction Costs / Logistics Assumptions</a:t>
            </a:r>
          </a:p>
        </p:txBody>
      </p:sp>
      <p:sp>
        <p:nvSpPr>
          <p:cNvPr id="3" name="Content Placeholder 2">
            <a:extLst>
              <a:ext uri="{FF2B5EF4-FFF2-40B4-BE49-F238E27FC236}">
                <a16:creationId xmlns:a16="http://schemas.microsoft.com/office/drawing/2014/main" id="{BD815F7A-63BF-4DFF-9175-AA4CA154AB8C}"/>
              </a:ext>
            </a:extLst>
          </p:cNvPr>
          <p:cNvSpPr>
            <a:spLocks noGrp="1"/>
          </p:cNvSpPr>
          <p:nvPr>
            <p:ph idx="1"/>
          </p:nvPr>
        </p:nvSpPr>
        <p:spPr/>
        <p:txBody>
          <a:bodyPr/>
          <a:lstStyle/>
          <a:p>
            <a:r>
              <a:rPr lang="en-US" dirty="0"/>
              <a:t>Assumptions of transaction costs (in terms of time) for ventilators to move from one location to next + 30 hours to clean</a:t>
            </a:r>
          </a:p>
          <a:p>
            <a:r>
              <a:rPr lang="en-US" dirty="0"/>
              <a:t>Hospitals/Counties/States can readily use the services of USPS, FedEx and other priority shippers. Research concluded that physical and timely transportation of ventilators could be filled easily with current market services.</a:t>
            </a:r>
          </a:p>
          <a:p>
            <a:r>
              <a:rPr lang="en-US" dirty="0"/>
              <a:t>Localities and entities can accurately report their current ventilator inventory OR such information can be gleaned from publicly made information. </a:t>
            </a:r>
          </a:p>
        </p:txBody>
      </p:sp>
    </p:spTree>
    <p:extLst>
      <p:ext uri="{BB962C8B-B14F-4D97-AF65-F5344CB8AC3E}">
        <p14:creationId xmlns:p14="http://schemas.microsoft.com/office/powerpoint/2010/main" val="16399541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9F4444CE-BC8D-4D61-B303-4C05614E6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2423CA5-E2E1-4789-B759-9906C1C940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4660126"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6" name="Isosceles Triangle 15">
            <a:extLst>
              <a:ext uri="{FF2B5EF4-FFF2-40B4-BE49-F238E27FC236}">
                <a16:creationId xmlns:a16="http://schemas.microsoft.com/office/drawing/2014/main" id="{73772B81-181F-48B7-8826-4D9686D15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660127" y="-3"/>
            <a:ext cx="1056745" cy="6858001"/>
          </a:xfrm>
          <a:prstGeom prst="triangle">
            <a:avLst>
              <a:gd name="adj" fmla="val 10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4" name="Title 3">
            <a:extLst>
              <a:ext uri="{FF2B5EF4-FFF2-40B4-BE49-F238E27FC236}">
                <a16:creationId xmlns:a16="http://schemas.microsoft.com/office/drawing/2014/main" id="{AB997AF3-03EA-F349-9E85-8AE8E977B99F}"/>
              </a:ext>
            </a:extLst>
          </p:cNvPr>
          <p:cNvSpPr>
            <a:spLocks noGrp="1"/>
          </p:cNvSpPr>
          <p:nvPr>
            <p:ph type="title"/>
          </p:nvPr>
        </p:nvSpPr>
        <p:spPr>
          <a:xfrm>
            <a:off x="673754" y="643467"/>
            <a:ext cx="4203045" cy="1375608"/>
          </a:xfrm>
        </p:spPr>
        <p:txBody>
          <a:bodyPr anchor="ctr">
            <a:normAutofit/>
          </a:bodyPr>
          <a:lstStyle/>
          <a:p>
            <a:r>
              <a:rPr lang="en-US" dirty="0">
                <a:solidFill>
                  <a:schemeClr val="bg1"/>
                </a:solidFill>
              </a:rPr>
              <a:t>The Solution</a:t>
            </a:r>
          </a:p>
        </p:txBody>
      </p:sp>
      <p:sp>
        <p:nvSpPr>
          <p:cNvPr id="5" name="Content Placeholder 4">
            <a:extLst>
              <a:ext uri="{FF2B5EF4-FFF2-40B4-BE49-F238E27FC236}">
                <a16:creationId xmlns:a16="http://schemas.microsoft.com/office/drawing/2014/main" id="{B6839D92-2F78-B648-B4EB-DB13C4E4001F}"/>
              </a:ext>
            </a:extLst>
          </p:cNvPr>
          <p:cNvSpPr>
            <a:spLocks noGrp="1"/>
          </p:cNvSpPr>
          <p:nvPr>
            <p:ph idx="1"/>
          </p:nvPr>
        </p:nvSpPr>
        <p:spPr>
          <a:xfrm>
            <a:off x="673754" y="2160590"/>
            <a:ext cx="3973943" cy="3440110"/>
          </a:xfrm>
        </p:spPr>
        <p:txBody>
          <a:bodyPr>
            <a:normAutofit/>
          </a:bodyPr>
          <a:lstStyle/>
          <a:p>
            <a:r>
              <a:rPr lang="en-US">
                <a:solidFill>
                  <a:schemeClr val="bg1"/>
                </a:solidFill>
              </a:rPr>
              <a:t>Knowing the market and having the tools to make predictions we can now solve the two problems:</a:t>
            </a:r>
          </a:p>
          <a:p>
            <a:pPr lvl="1"/>
            <a:r>
              <a:rPr lang="en-US">
                <a:solidFill>
                  <a:schemeClr val="bg1"/>
                </a:solidFill>
              </a:rPr>
              <a:t>Incentivizing Resource Sharing</a:t>
            </a:r>
          </a:p>
          <a:p>
            <a:pPr lvl="1"/>
            <a:r>
              <a:rPr lang="en-US">
                <a:solidFill>
                  <a:schemeClr val="bg1"/>
                </a:solidFill>
              </a:rPr>
              <a:t>Optimizing Distribution</a:t>
            </a:r>
          </a:p>
        </p:txBody>
      </p:sp>
      <p:pic>
        <p:nvPicPr>
          <p:cNvPr id="9" name="Graphic 8" descr="Light Bulb and Gear">
            <a:extLst>
              <a:ext uri="{FF2B5EF4-FFF2-40B4-BE49-F238E27FC236}">
                <a16:creationId xmlns:a16="http://schemas.microsoft.com/office/drawing/2014/main" id="{DA3D9730-0E22-4ECE-A421-81EB87FB405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217616" y="972608"/>
            <a:ext cx="4900269" cy="4900269"/>
          </a:xfrm>
          <a:prstGeom prst="rect">
            <a:avLst/>
          </a:prstGeom>
        </p:spPr>
      </p:pic>
      <p:sp>
        <p:nvSpPr>
          <p:cNvPr id="18" name="Isosceles Triangle 17">
            <a:extLst>
              <a:ext uri="{FF2B5EF4-FFF2-40B4-BE49-F238E27FC236}">
                <a16:creationId xmlns:a16="http://schemas.microsoft.com/office/drawing/2014/main" id="{B2205F6E-03C6-4E92-877C-E2482F659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55696"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Tree>
    <p:extLst>
      <p:ext uri="{BB962C8B-B14F-4D97-AF65-F5344CB8AC3E}">
        <p14:creationId xmlns:p14="http://schemas.microsoft.com/office/powerpoint/2010/main" val="22147530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28460BD8-AE3F-4AC9-9D0B-717052AA5D3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54420CFE-F482-466E-9E1E-C78513C0B85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5331032B-BD21-4BDA-920C-12E3580525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E7514DA3-59E7-409E-8A3B-AD097F6E56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5">
              <a:extLst>
                <a:ext uri="{FF2B5EF4-FFF2-40B4-BE49-F238E27FC236}">
                  <a16:creationId xmlns:a16="http://schemas.microsoft.com/office/drawing/2014/main" id="{57B9A2A6-3BE4-4599-9364-F71C5BFD61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Isosceles Triangle 14">
              <a:extLst>
                <a:ext uri="{FF2B5EF4-FFF2-40B4-BE49-F238E27FC236}">
                  <a16:creationId xmlns:a16="http://schemas.microsoft.com/office/drawing/2014/main" id="{4FD744C6-4ED8-4BC9-BF68-6BDF701C5D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7">
              <a:extLst>
                <a:ext uri="{FF2B5EF4-FFF2-40B4-BE49-F238E27FC236}">
                  <a16:creationId xmlns:a16="http://schemas.microsoft.com/office/drawing/2014/main" id="{092C5BAD-C911-4F8F-A1C5-470268BE6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8">
              <a:extLst>
                <a:ext uri="{FF2B5EF4-FFF2-40B4-BE49-F238E27FC236}">
                  <a16:creationId xmlns:a16="http://schemas.microsoft.com/office/drawing/2014/main" id="{B133D0C8-4EC4-424F-8E70-0482D5B1B6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9">
              <a:extLst>
                <a:ext uri="{FF2B5EF4-FFF2-40B4-BE49-F238E27FC236}">
                  <a16:creationId xmlns:a16="http://schemas.microsoft.com/office/drawing/2014/main" id="{7B1532A0-F4B3-4DE8-B18F-740CAAD25A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8EFDD162-BBBA-4062-8BBF-53DBA10913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DCFC9E65-3E19-4483-B952-25D29683CA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22" name="Rectangle 21">
            <a:extLst>
              <a:ext uri="{FF2B5EF4-FFF2-40B4-BE49-F238E27FC236}">
                <a16:creationId xmlns:a16="http://schemas.microsoft.com/office/drawing/2014/main" id="{0ADFFC45-3DC9-4433-926F-043E879D9D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B5F26A87-0610-435F-AA13-BD658385C9D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67230" y="-8468"/>
            <a:ext cx="4763558" cy="6866467"/>
            <a:chOff x="67175" y="-8467"/>
            <a:chExt cx="4763558" cy="6866467"/>
          </a:xfrm>
        </p:grpSpPr>
        <p:cxnSp>
          <p:nvCxnSpPr>
            <p:cNvPr id="25" name="Straight Connector 24">
              <a:extLst>
                <a:ext uri="{FF2B5EF4-FFF2-40B4-BE49-F238E27FC236}">
                  <a16:creationId xmlns:a16="http://schemas.microsoft.com/office/drawing/2014/main" id="{E6321436-5AAD-4FB6-BB0D-316D4540E82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1448300" y="0"/>
              <a:ext cx="1219200" cy="6858000"/>
            </a:xfrm>
            <a:prstGeom prst="line">
              <a:avLst/>
            </a:prstGeom>
            <a:ln w="9525">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94B0BD33-3D46-4F43-947A-825DFEF6106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67175" y="3681413"/>
              <a:ext cx="4763558" cy="3176587"/>
            </a:xfrm>
            <a:prstGeom prst="line">
              <a:avLst/>
            </a:prstGeom>
            <a:ln w="9525">
              <a:solidFill>
                <a:schemeClr val="tx1">
                  <a:lumMod val="50000"/>
                  <a:lumOff val="50000"/>
                  <a:alpha val="80000"/>
                </a:schemeClr>
              </a:solidFill>
            </a:ln>
          </p:spPr>
          <p:style>
            <a:lnRef idx="2">
              <a:schemeClr val="accent1"/>
            </a:lnRef>
            <a:fillRef idx="0">
              <a:schemeClr val="accent1"/>
            </a:fillRef>
            <a:effectRef idx="1">
              <a:schemeClr val="accent1"/>
            </a:effectRef>
            <a:fontRef idx="minor">
              <a:schemeClr val="tx1"/>
            </a:fontRef>
          </p:style>
        </p:cxnSp>
        <p:sp>
          <p:nvSpPr>
            <p:cNvPr id="27" name="Rectangle 23">
              <a:extLst>
                <a:ext uri="{FF2B5EF4-FFF2-40B4-BE49-F238E27FC236}">
                  <a16:creationId xmlns:a16="http://schemas.microsoft.com/office/drawing/2014/main" id="{92E26C27-E1F5-47DC-9F83-469D196C55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58764"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5">
              <a:extLst>
                <a:ext uri="{FF2B5EF4-FFF2-40B4-BE49-F238E27FC236}">
                  <a16:creationId xmlns:a16="http://schemas.microsoft.com/office/drawing/2014/main" id="{95F944E7-2B4E-4AE2-B4DB-846FF8AE0B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80730"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a:extLst>
                <a:ext uri="{FF2B5EF4-FFF2-40B4-BE49-F238E27FC236}">
                  <a16:creationId xmlns:a16="http://schemas.microsoft.com/office/drawing/2014/main" id="{FF14952D-390F-46CC-B302-73DDD9C416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9621"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7">
              <a:extLst>
                <a:ext uri="{FF2B5EF4-FFF2-40B4-BE49-F238E27FC236}">
                  <a16:creationId xmlns:a16="http://schemas.microsoft.com/office/drawing/2014/main" id="{867CDE55-B22A-40D0-882A-9452919EEC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11788"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a:extLst>
                <a:ext uri="{FF2B5EF4-FFF2-40B4-BE49-F238E27FC236}">
                  <a16:creationId xmlns:a16="http://schemas.microsoft.com/office/drawing/2014/main" id="{8C409231-C942-4808-B529-DAC32A7DB0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448954"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4" name="Title 3">
            <a:extLst>
              <a:ext uri="{FF2B5EF4-FFF2-40B4-BE49-F238E27FC236}">
                <a16:creationId xmlns:a16="http://schemas.microsoft.com/office/drawing/2014/main" id="{3853760E-0D22-1C42-B208-041549EA4B8A}"/>
              </a:ext>
            </a:extLst>
          </p:cNvPr>
          <p:cNvSpPr>
            <a:spLocks noGrp="1"/>
          </p:cNvSpPr>
          <p:nvPr>
            <p:ph type="title"/>
          </p:nvPr>
        </p:nvSpPr>
        <p:spPr>
          <a:xfrm>
            <a:off x="677335" y="1282701"/>
            <a:ext cx="5096060" cy="4307148"/>
          </a:xfrm>
        </p:spPr>
        <p:txBody>
          <a:bodyPr vert="horz" lIns="91440" tIns="45720" rIns="91440" bIns="45720" rtlCol="0" anchor="ctr">
            <a:normAutofit/>
          </a:bodyPr>
          <a:lstStyle/>
          <a:p>
            <a:pPr algn="r"/>
            <a:r>
              <a:rPr lang="en-US" sz="5400"/>
              <a:t>Incentivizing Collaboration</a:t>
            </a:r>
          </a:p>
        </p:txBody>
      </p:sp>
      <p:sp>
        <p:nvSpPr>
          <p:cNvPr id="33" name="Freeform: Shape 32">
            <a:extLst>
              <a:ext uri="{FF2B5EF4-FFF2-40B4-BE49-F238E27FC236}">
                <a16:creationId xmlns:a16="http://schemas.microsoft.com/office/drawing/2014/main" id="{69370F01-B8C9-4CE4-824C-92B2792E6E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36497" y="-8468"/>
            <a:ext cx="5074930" cy="6866468"/>
          </a:xfrm>
          <a:custGeom>
            <a:avLst/>
            <a:gdLst>
              <a:gd name="connsiteX0" fmla="*/ 0 w 5074930"/>
              <a:gd name="connsiteY0" fmla="*/ 0 h 6858000"/>
              <a:gd name="connsiteX1" fmla="*/ 1249825 w 5074930"/>
              <a:gd name="connsiteY1" fmla="*/ 0 h 6858000"/>
              <a:gd name="connsiteX2" fmla="*/ 1249825 w 5074930"/>
              <a:gd name="connsiteY2" fmla="*/ 8457 h 6858000"/>
              <a:gd name="connsiteX3" fmla="*/ 5074930 w 5074930"/>
              <a:gd name="connsiteY3" fmla="*/ 8457 h 6858000"/>
              <a:gd name="connsiteX4" fmla="*/ 5074930 w 5074930"/>
              <a:gd name="connsiteY4" fmla="*/ 6858000 h 6858000"/>
              <a:gd name="connsiteX5" fmla="*/ 1249825 w 5074930"/>
              <a:gd name="connsiteY5" fmla="*/ 6858000 h 6858000"/>
              <a:gd name="connsiteX6" fmla="*/ 1109383 w 507493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74930" h="6858000">
                <a:moveTo>
                  <a:pt x="0" y="0"/>
                </a:moveTo>
                <a:lnTo>
                  <a:pt x="1249825" y="0"/>
                </a:lnTo>
                <a:lnTo>
                  <a:pt x="1249825" y="8457"/>
                </a:lnTo>
                <a:lnTo>
                  <a:pt x="5074930" y="8457"/>
                </a:lnTo>
                <a:lnTo>
                  <a:pt x="5074930" y="6858000"/>
                </a:lnTo>
                <a:lnTo>
                  <a:pt x="1249825" y="6858000"/>
                </a:lnTo>
                <a:lnTo>
                  <a:pt x="1109383" y="68580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 Placeholder 4">
            <a:extLst>
              <a:ext uri="{FF2B5EF4-FFF2-40B4-BE49-F238E27FC236}">
                <a16:creationId xmlns:a16="http://schemas.microsoft.com/office/drawing/2014/main" id="{9CD30847-2EA1-384B-A397-E7CF4CF5A753}"/>
              </a:ext>
            </a:extLst>
          </p:cNvPr>
          <p:cNvSpPr>
            <a:spLocks noGrp="1"/>
          </p:cNvSpPr>
          <p:nvPr>
            <p:ph type="body" idx="1"/>
          </p:nvPr>
        </p:nvSpPr>
        <p:spPr>
          <a:xfrm>
            <a:off x="7821120" y="2510119"/>
            <a:ext cx="3602567" cy="1829292"/>
          </a:xfrm>
        </p:spPr>
        <p:txBody>
          <a:bodyPr vert="horz" lIns="91440" tIns="45720" rIns="91440" bIns="45720" rtlCol="0" anchor="ctr">
            <a:normAutofit/>
          </a:bodyPr>
          <a:lstStyle/>
          <a:p>
            <a:endParaRPr lang="en-US" sz="1800">
              <a:solidFill>
                <a:srgbClr val="FFFFFF"/>
              </a:solidFill>
            </a:endParaRPr>
          </a:p>
        </p:txBody>
      </p:sp>
    </p:spTree>
    <p:extLst>
      <p:ext uri="{BB962C8B-B14F-4D97-AF65-F5344CB8AC3E}">
        <p14:creationId xmlns:p14="http://schemas.microsoft.com/office/powerpoint/2010/main" val="20710105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E70DD9-244A-6B48-80EF-699541F9F5C2}"/>
              </a:ext>
            </a:extLst>
          </p:cNvPr>
          <p:cNvSpPr>
            <a:spLocks noGrp="1"/>
          </p:cNvSpPr>
          <p:nvPr>
            <p:ph type="title"/>
          </p:nvPr>
        </p:nvSpPr>
        <p:spPr/>
        <p:txBody>
          <a:bodyPr/>
          <a:lstStyle/>
          <a:p>
            <a:r>
              <a:rPr lang="en-US" dirty="0"/>
              <a:t>Incentivizing Multi-State Resource Sharing</a:t>
            </a:r>
          </a:p>
        </p:txBody>
      </p:sp>
      <p:sp>
        <p:nvSpPr>
          <p:cNvPr id="3" name="Content Placeholder 2">
            <a:extLst>
              <a:ext uri="{FF2B5EF4-FFF2-40B4-BE49-F238E27FC236}">
                <a16:creationId xmlns:a16="http://schemas.microsoft.com/office/drawing/2014/main" id="{5B1B5305-1490-6040-BCA2-D359532B23E3}"/>
              </a:ext>
            </a:extLst>
          </p:cNvPr>
          <p:cNvSpPr>
            <a:spLocks noGrp="1"/>
          </p:cNvSpPr>
          <p:nvPr>
            <p:ph idx="1"/>
          </p:nvPr>
        </p:nvSpPr>
        <p:spPr>
          <a:xfrm>
            <a:off x="677334" y="2367627"/>
            <a:ext cx="8596668" cy="3880773"/>
          </a:xfrm>
        </p:spPr>
        <p:txBody>
          <a:bodyPr/>
          <a:lstStyle/>
          <a:p>
            <a:r>
              <a:rPr lang="en-US" dirty="0"/>
              <a:t>Assumption: Hospitals will not want to give up ventilators that they will need</a:t>
            </a:r>
          </a:p>
          <a:p>
            <a:r>
              <a:rPr lang="en-US" dirty="0"/>
              <a:t>However, hospitals will give up ventilators they don’t need at Time T, if they can be guaranteed ENOUGH ventilators to meet their need at time T+X (“peak” COVID)</a:t>
            </a:r>
          </a:p>
          <a:p>
            <a:r>
              <a:rPr lang="en-US" dirty="0"/>
              <a:t>This likely means while they won’t give up entire stock, there is a % they’re willing to lend if guaranteed other’s pooled resources when they need it</a:t>
            </a:r>
          </a:p>
        </p:txBody>
      </p:sp>
    </p:spTree>
    <p:extLst>
      <p:ext uri="{BB962C8B-B14F-4D97-AF65-F5344CB8AC3E}">
        <p14:creationId xmlns:p14="http://schemas.microsoft.com/office/powerpoint/2010/main" val="16958250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28460BD8-AE3F-4AC9-9D0B-717052AA5D3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54420CFE-F482-466E-9E1E-C78513C0B85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5331032B-BD21-4BDA-920C-12E3580525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E7514DA3-59E7-409E-8A3B-AD097F6E56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5">
              <a:extLst>
                <a:ext uri="{FF2B5EF4-FFF2-40B4-BE49-F238E27FC236}">
                  <a16:creationId xmlns:a16="http://schemas.microsoft.com/office/drawing/2014/main" id="{57B9A2A6-3BE4-4599-9364-F71C5BFD61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Isosceles Triangle 14">
              <a:extLst>
                <a:ext uri="{FF2B5EF4-FFF2-40B4-BE49-F238E27FC236}">
                  <a16:creationId xmlns:a16="http://schemas.microsoft.com/office/drawing/2014/main" id="{4FD744C6-4ED8-4BC9-BF68-6BDF701C5D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7">
              <a:extLst>
                <a:ext uri="{FF2B5EF4-FFF2-40B4-BE49-F238E27FC236}">
                  <a16:creationId xmlns:a16="http://schemas.microsoft.com/office/drawing/2014/main" id="{092C5BAD-C911-4F8F-A1C5-470268BE6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8">
              <a:extLst>
                <a:ext uri="{FF2B5EF4-FFF2-40B4-BE49-F238E27FC236}">
                  <a16:creationId xmlns:a16="http://schemas.microsoft.com/office/drawing/2014/main" id="{B133D0C8-4EC4-424F-8E70-0482D5B1B6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9">
              <a:extLst>
                <a:ext uri="{FF2B5EF4-FFF2-40B4-BE49-F238E27FC236}">
                  <a16:creationId xmlns:a16="http://schemas.microsoft.com/office/drawing/2014/main" id="{7B1532A0-F4B3-4DE8-B18F-740CAAD25A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8EFDD162-BBBA-4062-8BBF-53DBA10913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DCFC9E65-3E19-4483-B952-25D29683CA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22" name="Rectangle 21">
            <a:extLst>
              <a:ext uri="{FF2B5EF4-FFF2-40B4-BE49-F238E27FC236}">
                <a16:creationId xmlns:a16="http://schemas.microsoft.com/office/drawing/2014/main" id="{0ADFFC45-3DC9-4433-926F-043E879D9D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B5F26A87-0610-435F-AA13-BD658385C9D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67230" y="-8468"/>
            <a:ext cx="4763558" cy="6866467"/>
            <a:chOff x="67175" y="-8467"/>
            <a:chExt cx="4763558" cy="6866467"/>
          </a:xfrm>
        </p:grpSpPr>
        <p:cxnSp>
          <p:nvCxnSpPr>
            <p:cNvPr id="25" name="Straight Connector 24">
              <a:extLst>
                <a:ext uri="{FF2B5EF4-FFF2-40B4-BE49-F238E27FC236}">
                  <a16:creationId xmlns:a16="http://schemas.microsoft.com/office/drawing/2014/main" id="{E6321436-5AAD-4FB6-BB0D-316D4540E82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1448300" y="0"/>
              <a:ext cx="1219200" cy="6858000"/>
            </a:xfrm>
            <a:prstGeom prst="line">
              <a:avLst/>
            </a:prstGeom>
            <a:ln w="9525">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94B0BD33-3D46-4F43-947A-825DFEF6106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67175" y="3681413"/>
              <a:ext cx="4763558" cy="3176587"/>
            </a:xfrm>
            <a:prstGeom prst="line">
              <a:avLst/>
            </a:prstGeom>
            <a:ln w="9525">
              <a:solidFill>
                <a:schemeClr val="tx1">
                  <a:lumMod val="50000"/>
                  <a:lumOff val="50000"/>
                  <a:alpha val="80000"/>
                </a:schemeClr>
              </a:solidFill>
            </a:ln>
          </p:spPr>
          <p:style>
            <a:lnRef idx="2">
              <a:schemeClr val="accent1"/>
            </a:lnRef>
            <a:fillRef idx="0">
              <a:schemeClr val="accent1"/>
            </a:fillRef>
            <a:effectRef idx="1">
              <a:schemeClr val="accent1"/>
            </a:effectRef>
            <a:fontRef idx="minor">
              <a:schemeClr val="tx1"/>
            </a:fontRef>
          </p:style>
        </p:cxnSp>
        <p:sp>
          <p:nvSpPr>
            <p:cNvPr id="27" name="Rectangle 23">
              <a:extLst>
                <a:ext uri="{FF2B5EF4-FFF2-40B4-BE49-F238E27FC236}">
                  <a16:creationId xmlns:a16="http://schemas.microsoft.com/office/drawing/2014/main" id="{92E26C27-E1F5-47DC-9F83-469D196C55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58764"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5">
              <a:extLst>
                <a:ext uri="{FF2B5EF4-FFF2-40B4-BE49-F238E27FC236}">
                  <a16:creationId xmlns:a16="http://schemas.microsoft.com/office/drawing/2014/main" id="{95F944E7-2B4E-4AE2-B4DB-846FF8AE0B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80730"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a:extLst>
                <a:ext uri="{FF2B5EF4-FFF2-40B4-BE49-F238E27FC236}">
                  <a16:creationId xmlns:a16="http://schemas.microsoft.com/office/drawing/2014/main" id="{FF14952D-390F-46CC-B302-73DDD9C416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9621"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7">
              <a:extLst>
                <a:ext uri="{FF2B5EF4-FFF2-40B4-BE49-F238E27FC236}">
                  <a16:creationId xmlns:a16="http://schemas.microsoft.com/office/drawing/2014/main" id="{867CDE55-B22A-40D0-882A-9452919EEC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11788"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a:extLst>
                <a:ext uri="{FF2B5EF4-FFF2-40B4-BE49-F238E27FC236}">
                  <a16:creationId xmlns:a16="http://schemas.microsoft.com/office/drawing/2014/main" id="{8C409231-C942-4808-B529-DAC32A7DB0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448954"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4" name="Title 3">
            <a:extLst>
              <a:ext uri="{FF2B5EF4-FFF2-40B4-BE49-F238E27FC236}">
                <a16:creationId xmlns:a16="http://schemas.microsoft.com/office/drawing/2014/main" id="{3853760E-0D22-1C42-B208-041549EA4B8A}"/>
              </a:ext>
            </a:extLst>
          </p:cNvPr>
          <p:cNvSpPr>
            <a:spLocks noGrp="1"/>
          </p:cNvSpPr>
          <p:nvPr>
            <p:ph type="title"/>
          </p:nvPr>
        </p:nvSpPr>
        <p:spPr>
          <a:xfrm>
            <a:off x="677335" y="1282701"/>
            <a:ext cx="5096060" cy="4307148"/>
          </a:xfrm>
        </p:spPr>
        <p:txBody>
          <a:bodyPr vert="horz" lIns="91440" tIns="45720" rIns="91440" bIns="45720" rtlCol="0" anchor="ctr">
            <a:normAutofit/>
          </a:bodyPr>
          <a:lstStyle/>
          <a:p>
            <a:pPr algn="r"/>
            <a:r>
              <a:rPr lang="en-US" sz="5400"/>
              <a:t>Solving Distribution</a:t>
            </a:r>
          </a:p>
        </p:txBody>
      </p:sp>
      <p:sp>
        <p:nvSpPr>
          <p:cNvPr id="33" name="Freeform: Shape 32">
            <a:extLst>
              <a:ext uri="{FF2B5EF4-FFF2-40B4-BE49-F238E27FC236}">
                <a16:creationId xmlns:a16="http://schemas.microsoft.com/office/drawing/2014/main" id="{69370F01-B8C9-4CE4-824C-92B2792E6E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36497" y="-8468"/>
            <a:ext cx="5074930" cy="6866468"/>
          </a:xfrm>
          <a:custGeom>
            <a:avLst/>
            <a:gdLst>
              <a:gd name="connsiteX0" fmla="*/ 0 w 5074930"/>
              <a:gd name="connsiteY0" fmla="*/ 0 h 6858000"/>
              <a:gd name="connsiteX1" fmla="*/ 1249825 w 5074930"/>
              <a:gd name="connsiteY1" fmla="*/ 0 h 6858000"/>
              <a:gd name="connsiteX2" fmla="*/ 1249825 w 5074930"/>
              <a:gd name="connsiteY2" fmla="*/ 8457 h 6858000"/>
              <a:gd name="connsiteX3" fmla="*/ 5074930 w 5074930"/>
              <a:gd name="connsiteY3" fmla="*/ 8457 h 6858000"/>
              <a:gd name="connsiteX4" fmla="*/ 5074930 w 5074930"/>
              <a:gd name="connsiteY4" fmla="*/ 6858000 h 6858000"/>
              <a:gd name="connsiteX5" fmla="*/ 1249825 w 5074930"/>
              <a:gd name="connsiteY5" fmla="*/ 6858000 h 6858000"/>
              <a:gd name="connsiteX6" fmla="*/ 1109383 w 507493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74930" h="6858000">
                <a:moveTo>
                  <a:pt x="0" y="0"/>
                </a:moveTo>
                <a:lnTo>
                  <a:pt x="1249825" y="0"/>
                </a:lnTo>
                <a:lnTo>
                  <a:pt x="1249825" y="8457"/>
                </a:lnTo>
                <a:lnTo>
                  <a:pt x="5074930" y="8457"/>
                </a:lnTo>
                <a:lnTo>
                  <a:pt x="5074930" y="6858000"/>
                </a:lnTo>
                <a:lnTo>
                  <a:pt x="1249825" y="6858000"/>
                </a:lnTo>
                <a:lnTo>
                  <a:pt x="1109383" y="68580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 Placeholder 4">
            <a:extLst>
              <a:ext uri="{FF2B5EF4-FFF2-40B4-BE49-F238E27FC236}">
                <a16:creationId xmlns:a16="http://schemas.microsoft.com/office/drawing/2014/main" id="{9CD30847-2EA1-384B-A397-E7CF4CF5A753}"/>
              </a:ext>
            </a:extLst>
          </p:cNvPr>
          <p:cNvSpPr>
            <a:spLocks noGrp="1"/>
          </p:cNvSpPr>
          <p:nvPr>
            <p:ph type="body" idx="1"/>
          </p:nvPr>
        </p:nvSpPr>
        <p:spPr>
          <a:xfrm>
            <a:off x="7821120" y="2510119"/>
            <a:ext cx="3602567" cy="1829292"/>
          </a:xfrm>
        </p:spPr>
        <p:txBody>
          <a:bodyPr vert="horz" lIns="91440" tIns="45720" rIns="91440" bIns="45720" rtlCol="0" anchor="ctr">
            <a:normAutofit/>
          </a:bodyPr>
          <a:lstStyle/>
          <a:p>
            <a:endParaRPr lang="en-US" sz="1800">
              <a:solidFill>
                <a:srgbClr val="FFFFFF"/>
              </a:solidFill>
            </a:endParaRPr>
          </a:p>
        </p:txBody>
      </p:sp>
    </p:spTree>
    <p:extLst>
      <p:ext uri="{BB962C8B-B14F-4D97-AF65-F5344CB8AC3E}">
        <p14:creationId xmlns:p14="http://schemas.microsoft.com/office/powerpoint/2010/main" val="6197424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03AE127-802C-459A-A612-DB85B67F0D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997F060C-AEB5-F64D-AB82-3FABE51C34F2}"/>
              </a:ext>
            </a:extLst>
          </p:cNvPr>
          <p:cNvSpPr>
            <a:spLocks noGrp="1"/>
          </p:cNvSpPr>
          <p:nvPr>
            <p:ph type="title"/>
          </p:nvPr>
        </p:nvSpPr>
        <p:spPr>
          <a:xfrm>
            <a:off x="1043950" y="1179151"/>
            <a:ext cx="3300646" cy="4463889"/>
          </a:xfrm>
        </p:spPr>
        <p:txBody>
          <a:bodyPr anchor="ctr">
            <a:normAutofit/>
          </a:bodyPr>
          <a:lstStyle/>
          <a:p>
            <a:r>
              <a:rPr lang="en-US" dirty="0"/>
              <a:t>Distribution Challenge</a:t>
            </a:r>
          </a:p>
        </p:txBody>
      </p:sp>
      <p:sp>
        <p:nvSpPr>
          <p:cNvPr id="12" name="Isosceles Triangle 11">
            <a:extLst>
              <a:ext uri="{FF2B5EF4-FFF2-40B4-BE49-F238E27FC236}">
                <a16:creationId xmlns:a16="http://schemas.microsoft.com/office/drawing/2014/main" id="{9323D83D-50D6-4040-A58B-FCEA340F88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cxnSp>
        <p:nvCxnSpPr>
          <p:cNvPr id="14" name="Straight Connector 13">
            <a:extLst>
              <a:ext uri="{FF2B5EF4-FFF2-40B4-BE49-F238E27FC236}">
                <a16:creationId xmlns:a16="http://schemas.microsoft.com/office/drawing/2014/main" id="{1A1FE6BB-DFB2-4080-9B5E-076EF5DDE67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6670" y="1442595"/>
            <a:ext cx="0" cy="3937000"/>
          </a:xfrm>
          <a:prstGeom prst="line">
            <a:avLst/>
          </a:prstGeom>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CD9A0173-6B5C-E24F-9C95-1A87A3DA2EAB}"/>
              </a:ext>
            </a:extLst>
          </p:cNvPr>
          <p:cNvSpPr>
            <a:spLocks noGrp="1"/>
          </p:cNvSpPr>
          <p:nvPr>
            <p:ph idx="1"/>
          </p:nvPr>
        </p:nvSpPr>
        <p:spPr>
          <a:xfrm>
            <a:off x="4978918" y="1109145"/>
            <a:ext cx="6341016" cy="4603900"/>
          </a:xfrm>
        </p:spPr>
        <p:txBody>
          <a:bodyPr anchor="ctr">
            <a:normAutofit/>
          </a:bodyPr>
          <a:lstStyle/>
          <a:p>
            <a:r>
              <a:rPr lang="en-US" dirty="0"/>
              <a:t>Find the best possible fit of ensuring ventilators are </a:t>
            </a:r>
          </a:p>
          <a:p>
            <a:pPr lvl="1"/>
            <a:r>
              <a:rPr lang="en-US" dirty="0"/>
              <a:t>WHERE they are needed</a:t>
            </a:r>
          </a:p>
          <a:p>
            <a:pPr lvl="1"/>
            <a:r>
              <a:rPr lang="en-US" dirty="0"/>
              <a:t>WHEN they are needed</a:t>
            </a:r>
          </a:p>
          <a:p>
            <a:endParaRPr lang="en-US" dirty="0"/>
          </a:p>
        </p:txBody>
      </p:sp>
      <p:sp>
        <p:nvSpPr>
          <p:cNvPr id="16" name="Isosceles Triangle 15">
            <a:extLst>
              <a:ext uri="{FF2B5EF4-FFF2-40B4-BE49-F238E27FC236}">
                <a16:creationId xmlns:a16="http://schemas.microsoft.com/office/drawing/2014/main" id="{F10FD715-4DCE-4779-B634-EC78315EA2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1364139" y="0"/>
            <a:ext cx="842596" cy="4616289"/>
          </a:xfrm>
          <a:prstGeom prst="triangle">
            <a:avLst>
              <a:gd name="adj" fmla="val 10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4679026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E1C3C8-D1CE-094C-B8AB-6E31BC9B5403}"/>
              </a:ext>
            </a:extLst>
          </p:cNvPr>
          <p:cNvSpPr>
            <a:spLocks noGrp="1"/>
          </p:cNvSpPr>
          <p:nvPr>
            <p:ph type="title"/>
          </p:nvPr>
        </p:nvSpPr>
        <p:spPr/>
        <p:txBody>
          <a:bodyPr/>
          <a:lstStyle/>
          <a:p>
            <a:r>
              <a:rPr lang="en-US" dirty="0"/>
              <a:t>Ventilator Matching</a:t>
            </a:r>
          </a:p>
        </p:txBody>
      </p:sp>
      <p:sp>
        <p:nvSpPr>
          <p:cNvPr id="3" name="Content Placeholder 2">
            <a:extLst>
              <a:ext uri="{FF2B5EF4-FFF2-40B4-BE49-F238E27FC236}">
                <a16:creationId xmlns:a16="http://schemas.microsoft.com/office/drawing/2014/main" id="{77188166-8D83-0249-88AD-605674C69656}"/>
              </a:ext>
            </a:extLst>
          </p:cNvPr>
          <p:cNvSpPr>
            <a:spLocks noGrp="1"/>
          </p:cNvSpPr>
          <p:nvPr>
            <p:ph idx="1"/>
          </p:nvPr>
        </p:nvSpPr>
        <p:spPr>
          <a:xfrm>
            <a:off x="575734" y="1397000"/>
            <a:ext cx="9368366" cy="5321300"/>
          </a:xfrm>
        </p:spPr>
        <p:txBody>
          <a:bodyPr>
            <a:normAutofit/>
          </a:bodyPr>
          <a:lstStyle/>
          <a:p>
            <a:pPr marL="0" indent="0">
              <a:buNone/>
            </a:pPr>
            <a:endParaRPr lang="en-US" dirty="0"/>
          </a:p>
          <a:p>
            <a:r>
              <a:rPr lang="en-US" dirty="0"/>
              <a:t>We have created a mutually beneficially distribution algorithm that considers the logistical and cleaning transaction costs and the expected ventilator need in an area.</a:t>
            </a:r>
          </a:p>
          <a:p>
            <a:pPr marL="0" indent="0">
              <a:buNone/>
            </a:pPr>
            <a:endParaRPr lang="en-US" dirty="0"/>
          </a:p>
          <a:p>
            <a:r>
              <a:rPr lang="en-US" dirty="0"/>
              <a:t>The key principle of the distribution algorithm is </a:t>
            </a:r>
            <a:r>
              <a:rPr lang="en-US" b="1" dirty="0"/>
              <a:t>ventilator locality </a:t>
            </a:r>
            <a:r>
              <a:rPr lang="en-US" dirty="0"/>
              <a:t>– locations with available ventilators look to their closest neighbors first to fill need before moving to further neighbors.</a:t>
            </a:r>
          </a:p>
          <a:p>
            <a:endParaRPr lang="en-US" b="1" dirty="0"/>
          </a:p>
          <a:p>
            <a:r>
              <a:rPr lang="en-US" dirty="0"/>
              <a:t>The algorithm </a:t>
            </a:r>
            <a:r>
              <a:rPr lang="en-US" b="1" dirty="0"/>
              <a:t>maximizes usage of the ventilators</a:t>
            </a:r>
            <a:r>
              <a:rPr lang="en-US" dirty="0"/>
              <a:t>. </a:t>
            </a:r>
          </a:p>
          <a:p>
            <a:pPr marL="0" indent="0">
              <a:buNone/>
            </a:pPr>
            <a:endParaRPr lang="en-US" dirty="0"/>
          </a:p>
          <a:p>
            <a:r>
              <a:rPr lang="en-US" dirty="0"/>
              <a:t>Once we know the current available ventilator inventory over a set of locations (states, counties, hospitals </a:t>
            </a:r>
            <a:r>
              <a:rPr lang="en-US" dirty="0" err="1"/>
              <a:t>etc</a:t>
            </a:r>
            <a:r>
              <a:rPr lang="en-US" dirty="0"/>
              <a:t>…) and current ventilator need we can run the algorithm to find the optimized distribution.</a:t>
            </a:r>
          </a:p>
          <a:p>
            <a:endParaRPr lang="en-US" dirty="0"/>
          </a:p>
          <a:p>
            <a:endParaRPr lang="en-US" b="1" dirty="0"/>
          </a:p>
          <a:p>
            <a:pPr marL="457200" lvl="1" indent="0">
              <a:buNone/>
            </a:pPr>
            <a:endParaRPr lang="en-US" dirty="0"/>
          </a:p>
          <a:p>
            <a:endParaRPr lang="en-US" dirty="0"/>
          </a:p>
        </p:txBody>
      </p:sp>
    </p:spTree>
    <p:extLst>
      <p:ext uri="{BB962C8B-B14F-4D97-AF65-F5344CB8AC3E}">
        <p14:creationId xmlns:p14="http://schemas.microsoft.com/office/powerpoint/2010/main" val="11830742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723974-289B-9844-907A-EEAEC2F1811C}"/>
              </a:ext>
            </a:extLst>
          </p:cNvPr>
          <p:cNvSpPr>
            <a:spLocks noGrp="1"/>
          </p:cNvSpPr>
          <p:nvPr>
            <p:ph type="title"/>
          </p:nvPr>
        </p:nvSpPr>
        <p:spPr/>
        <p:txBody>
          <a:bodyPr/>
          <a:lstStyle/>
          <a:p>
            <a:r>
              <a:rPr lang="en-US" dirty="0"/>
              <a:t>Distribution Algorithm Steps</a:t>
            </a:r>
          </a:p>
        </p:txBody>
      </p:sp>
      <p:sp>
        <p:nvSpPr>
          <p:cNvPr id="3" name="Content Placeholder 2">
            <a:extLst>
              <a:ext uri="{FF2B5EF4-FFF2-40B4-BE49-F238E27FC236}">
                <a16:creationId xmlns:a16="http://schemas.microsoft.com/office/drawing/2014/main" id="{5F3062DB-0943-9D43-8148-58A2512DF48D}"/>
              </a:ext>
            </a:extLst>
          </p:cNvPr>
          <p:cNvSpPr>
            <a:spLocks noGrp="1"/>
          </p:cNvSpPr>
          <p:nvPr>
            <p:ph idx="1"/>
          </p:nvPr>
        </p:nvSpPr>
        <p:spPr>
          <a:xfrm>
            <a:off x="556591" y="1620079"/>
            <a:ext cx="8717411" cy="4909930"/>
          </a:xfrm>
        </p:spPr>
        <p:txBody>
          <a:bodyPr>
            <a:normAutofit lnSpcReduction="10000"/>
          </a:bodyPr>
          <a:lstStyle/>
          <a:p>
            <a:r>
              <a:rPr lang="en-US" dirty="0"/>
              <a:t>Load current location and availability of ventilators for next time period. (i.e. "Atlanta has 10 available ventilators")</a:t>
            </a:r>
          </a:p>
          <a:p>
            <a:r>
              <a:rPr lang="en-US" dirty="0"/>
              <a:t>For every location that has need of ventilators, look first to fill own need with available ventilators at location.</a:t>
            </a:r>
          </a:p>
          <a:p>
            <a:r>
              <a:rPr lang="en-US" dirty="0"/>
              <a:t>Repeat next sub-steps for DAY_COUNT =[1,2,3] (starting with 1) until available ventilator stock is depleted</a:t>
            </a:r>
          </a:p>
          <a:p>
            <a:pPr lvl="1"/>
            <a:r>
              <a:rPr lang="en-US" dirty="0"/>
              <a:t>Next, for each location that has available ventilators, get list of locations that are &lt; DAY_COUNT day away and still have unfulfilled ventilator need.</a:t>
            </a:r>
          </a:p>
          <a:p>
            <a:pPr lvl="1"/>
            <a:r>
              <a:rPr lang="en-US" dirty="0"/>
              <a:t>randomly shuffle the list of locations (fairness mechanism, location randomly chooses which location to service first, given the list of locations is all the same distance away)</a:t>
            </a:r>
          </a:p>
          <a:p>
            <a:pPr lvl="1"/>
            <a:r>
              <a:rPr lang="en-US" dirty="0"/>
              <a:t>iterate through locations and fill as much ventilator need as possible</a:t>
            </a:r>
          </a:p>
          <a:p>
            <a:endParaRPr lang="en-US" dirty="0"/>
          </a:p>
          <a:p>
            <a:pPr marL="0" indent="0">
              <a:buNone/>
            </a:pPr>
            <a:r>
              <a:rPr lang="en-US" b="1" dirty="0"/>
              <a:t>Distribution Algorithm code</a:t>
            </a:r>
            <a:r>
              <a:rPr lang="en-US" dirty="0"/>
              <a:t>: </a:t>
            </a:r>
            <a:r>
              <a:rPr lang="en-US" dirty="0">
                <a:hlinkClick r:id="rId2"/>
              </a:rPr>
              <a:t>https://github.com/wbooth/covid/blob/master/ventilator_distribution.py</a:t>
            </a:r>
            <a:endParaRPr lang="en-US" dirty="0"/>
          </a:p>
        </p:txBody>
      </p:sp>
    </p:spTree>
    <p:extLst>
      <p:ext uri="{BB962C8B-B14F-4D97-AF65-F5344CB8AC3E}">
        <p14:creationId xmlns:p14="http://schemas.microsoft.com/office/powerpoint/2010/main" val="10501350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55AE6B0-AC9E-4167-806F-E9DB135FC4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C4D5AEF-339D-E94F-BEAF-A188A34563AF}"/>
              </a:ext>
            </a:extLst>
          </p:cNvPr>
          <p:cNvSpPr>
            <a:spLocks noGrp="1"/>
          </p:cNvSpPr>
          <p:nvPr>
            <p:ph type="title"/>
          </p:nvPr>
        </p:nvSpPr>
        <p:spPr>
          <a:xfrm>
            <a:off x="652481" y="1382486"/>
            <a:ext cx="3547581" cy="4093028"/>
          </a:xfrm>
        </p:spPr>
        <p:txBody>
          <a:bodyPr anchor="ctr">
            <a:normAutofit/>
          </a:bodyPr>
          <a:lstStyle/>
          <a:p>
            <a:r>
              <a:rPr lang="en-US" sz="4400" dirty="0"/>
              <a:t>Our Solution</a:t>
            </a:r>
            <a:br>
              <a:rPr lang="en-US" sz="4400" dirty="0"/>
            </a:br>
            <a:r>
              <a:rPr lang="en-US" sz="4400" dirty="0"/>
              <a:t>addresses the dual Challenge</a:t>
            </a:r>
          </a:p>
        </p:txBody>
      </p:sp>
      <p:grpSp>
        <p:nvGrpSpPr>
          <p:cNvPr id="12" name="Group 11">
            <a:extLst>
              <a:ext uri="{FF2B5EF4-FFF2-40B4-BE49-F238E27FC236}">
                <a16:creationId xmlns:a16="http://schemas.microsoft.com/office/drawing/2014/main" id="{3523416A-383B-4FDC-B4C9-D8EDDFE9C04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267" y="-8467"/>
            <a:ext cx="4766733" cy="6866467"/>
            <a:chOff x="7425267" y="-8467"/>
            <a:chExt cx="4766733" cy="6866467"/>
          </a:xfrm>
        </p:grpSpPr>
        <p:cxnSp>
          <p:nvCxnSpPr>
            <p:cNvPr id="6" name="Straight Connector 12">
              <a:extLst>
                <a:ext uri="{FF2B5EF4-FFF2-40B4-BE49-F238E27FC236}">
                  <a16:creationId xmlns:a16="http://schemas.microsoft.com/office/drawing/2014/main" id="{CB0D29D5-3F7C-4197-821B-6D60A66CC04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rgbClr val="BFBFBF">
                  <a:alpha val="75000"/>
                </a:srgbClr>
              </a:solidFill>
            </a:ln>
          </p:spPr>
          <p:style>
            <a:lnRef idx="2">
              <a:schemeClr val="accent1"/>
            </a:lnRef>
            <a:fillRef idx="0">
              <a:schemeClr val="accent1"/>
            </a:fillRef>
            <a:effectRef idx="1">
              <a:schemeClr val="accent1"/>
            </a:effectRef>
            <a:fontRef idx="minor">
              <a:schemeClr val="tx1"/>
            </a:fontRef>
          </p:style>
        </p:cxnSp>
        <p:cxnSp>
          <p:nvCxnSpPr>
            <p:cNvPr id="7" name="Straight Connector 13">
              <a:extLst>
                <a:ext uri="{FF2B5EF4-FFF2-40B4-BE49-F238E27FC236}">
                  <a16:creationId xmlns:a16="http://schemas.microsoft.com/office/drawing/2014/main" id="{347FB49A-3541-428A-AADE-682A3C50563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rgbClr val="BFBFBF">
                  <a:alpha val="80000"/>
                </a:srgbClr>
              </a:solidFill>
            </a:ln>
          </p:spPr>
          <p:style>
            <a:lnRef idx="2">
              <a:schemeClr val="accent1"/>
            </a:lnRef>
            <a:fillRef idx="0">
              <a:schemeClr val="accent1"/>
            </a:fillRef>
            <a:effectRef idx="1">
              <a:schemeClr val="accent1"/>
            </a:effectRef>
            <a:fontRef idx="minor">
              <a:schemeClr val="tx1"/>
            </a:fontRef>
          </p:style>
        </p:cxnSp>
        <p:sp>
          <p:nvSpPr>
            <p:cNvPr id="8" name="Rectangle 23">
              <a:extLst>
                <a:ext uri="{FF2B5EF4-FFF2-40B4-BE49-F238E27FC236}">
                  <a16:creationId xmlns:a16="http://schemas.microsoft.com/office/drawing/2014/main" id="{D96F53DC-08F1-42C6-B558-B83D54B276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25">
              <a:extLst>
                <a:ext uri="{FF2B5EF4-FFF2-40B4-BE49-F238E27FC236}">
                  <a16:creationId xmlns:a16="http://schemas.microsoft.com/office/drawing/2014/main" id="{AFE48CAF-A51C-463F-A570-ED99439A5C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1" name="Isosceles Triangle 16">
              <a:extLst>
                <a:ext uri="{FF2B5EF4-FFF2-40B4-BE49-F238E27FC236}">
                  <a16:creationId xmlns:a16="http://schemas.microsoft.com/office/drawing/2014/main" id="{01F0C48B-50FF-4351-8207-16D0960483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7">
              <a:extLst>
                <a:ext uri="{FF2B5EF4-FFF2-40B4-BE49-F238E27FC236}">
                  <a16:creationId xmlns:a16="http://schemas.microsoft.com/office/drawing/2014/main" id="{300384B6-5ED6-4F91-A548-B706D83751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8">
              <a:extLst>
                <a:ext uri="{FF2B5EF4-FFF2-40B4-BE49-F238E27FC236}">
                  <a16:creationId xmlns:a16="http://schemas.microsoft.com/office/drawing/2014/main" id="{337AFFAE-C182-463C-9459-8AB3C69D9A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9">
              <a:extLst>
                <a:ext uri="{FF2B5EF4-FFF2-40B4-BE49-F238E27FC236}">
                  <a16:creationId xmlns:a16="http://schemas.microsoft.com/office/drawing/2014/main" id="{510ACF17-C3F0-42BF-BDEB-D079277121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Isosceles Triangle 20">
              <a:extLst>
                <a:ext uri="{FF2B5EF4-FFF2-40B4-BE49-F238E27FC236}">
                  <a16:creationId xmlns:a16="http://schemas.microsoft.com/office/drawing/2014/main" id="{E804EFD0-B84E-476F-9FC6-6C4A42EA00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3" name="Rectangle 22">
            <a:extLst>
              <a:ext uri="{FF2B5EF4-FFF2-40B4-BE49-F238E27FC236}">
                <a16:creationId xmlns:a16="http://schemas.microsoft.com/office/drawing/2014/main" id="{87BD1F4E-A66D-4C06-86DA-8D56CA7A3B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77719" y="0"/>
            <a:ext cx="621428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7" name="Content Placeholder 2">
            <a:extLst>
              <a:ext uri="{FF2B5EF4-FFF2-40B4-BE49-F238E27FC236}">
                <a16:creationId xmlns:a16="http://schemas.microsoft.com/office/drawing/2014/main" id="{510B4860-1002-46ED-89F4-4A06D89E66E3}"/>
              </a:ext>
            </a:extLst>
          </p:cNvPr>
          <p:cNvGraphicFramePr>
            <a:graphicFrameLocks noGrp="1"/>
          </p:cNvGraphicFramePr>
          <p:nvPr>
            <p:ph idx="1"/>
            <p:extLst>
              <p:ext uri="{D42A27DB-BD31-4B8C-83A1-F6EECF244321}">
                <p14:modId xmlns:p14="http://schemas.microsoft.com/office/powerpoint/2010/main" val="4001454479"/>
              </p:ext>
            </p:extLst>
          </p:nvPr>
        </p:nvGraphicFramePr>
        <p:xfrm>
          <a:off x="4916553" y="944563"/>
          <a:ext cx="6628804" cy="497958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041017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00BE55-2FDF-9543-96B4-5D58F3C3FA0F}"/>
              </a:ext>
            </a:extLst>
          </p:cNvPr>
          <p:cNvSpPr>
            <a:spLocks noGrp="1"/>
          </p:cNvSpPr>
          <p:nvPr>
            <p:ph type="title"/>
          </p:nvPr>
        </p:nvSpPr>
        <p:spPr/>
        <p:txBody>
          <a:bodyPr/>
          <a:lstStyle/>
          <a:p>
            <a:r>
              <a:rPr lang="en-US" dirty="0"/>
              <a:t>Fairness in the Distribution Algorithm</a:t>
            </a:r>
          </a:p>
        </p:txBody>
      </p:sp>
      <p:sp>
        <p:nvSpPr>
          <p:cNvPr id="3" name="Content Placeholder 2">
            <a:extLst>
              <a:ext uri="{FF2B5EF4-FFF2-40B4-BE49-F238E27FC236}">
                <a16:creationId xmlns:a16="http://schemas.microsoft.com/office/drawing/2014/main" id="{B56EAE0F-D55A-9943-B956-D7BD4692413B}"/>
              </a:ext>
            </a:extLst>
          </p:cNvPr>
          <p:cNvSpPr>
            <a:spLocks noGrp="1"/>
          </p:cNvSpPr>
          <p:nvPr>
            <p:ph idx="1"/>
          </p:nvPr>
        </p:nvSpPr>
        <p:spPr>
          <a:xfrm>
            <a:off x="677334" y="1683510"/>
            <a:ext cx="8596668" cy="4780790"/>
          </a:xfrm>
        </p:spPr>
        <p:txBody>
          <a:bodyPr>
            <a:normAutofit/>
          </a:bodyPr>
          <a:lstStyle/>
          <a:p>
            <a:r>
              <a:rPr lang="en-US" sz="2000" dirty="0"/>
              <a:t>The distribution algorithm also has default fairness codified into it. When locations look to service ventilator need of other locations, they randomize the order in which they fulfill the ventilator need for locations at the same distance away.</a:t>
            </a:r>
          </a:p>
          <a:p>
            <a:endParaRPr lang="en-US" sz="2000" dirty="0"/>
          </a:p>
          <a:p>
            <a:r>
              <a:rPr lang="en-US" sz="2000" dirty="0"/>
              <a:t>However, the distribution algorithm can also enforce defined levels of guaranteed fairness if required.  For instance, if policy dictates that all locations must have a certain level or percentage of ventilators, then the distribution algorithm can be set to enforce a level of fairness (still with optimal distribution) first and then also optimize the distribution of any remaining available ventilators.</a:t>
            </a:r>
          </a:p>
          <a:p>
            <a:pPr lvl="1"/>
            <a:r>
              <a:rPr lang="en-US" sz="1800" dirty="0"/>
              <a:t>E.g. “All locations must have equal share of 70% of available ventilators. For remaining 30%, optimize the </a:t>
            </a:r>
            <a:r>
              <a:rPr lang="en-US" sz="2000" dirty="0"/>
              <a:t>distribution</a:t>
            </a:r>
            <a:r>
              <a:rPr lang="en-US" sz="1800" dirty="0"/>
              <a:t> with no restrictions”</a:t>
            </a:r>
          </a:p>
        </p:txBody>
      </p:sp>
    </p:spTree>
    <p:extLst>
      <p:ext uri="{BB962C8B-B14F-4D97-AF65-F5344CB8AC3E}">
        <p14:creationId xmlns:p14="http://schemas.microsoft.com/office/powerpoint/2010/main" val="29931874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ED6024-DD40-4CEE-B2D4-38564B619849}"/>
              </a:ext>
            </a:extLst>
          </p:cNvPr>
          <p:cNvSpPr>
            <a:spLocks noGrp="1"/>
          </p:cNvSpPr>
          <p:nvPr>
            <p:ph type="title"/>
          </p:nvPr>
        </p:nvSpPr>
        <p:spPr/>
        <p:txBody>
          <a:bodyPr/>
          <a:lstStyle/>
          <a:p>
            <a:r>
              <a:rPr lang="en-US" dirty="0"/>
              <a:t>Other Features We Will Add:</a:t>
            </a:r>
          </a:p>
        </p:txBody>
      </p:sp>
      <p:sp>
        <p:nvSpPr>
          <p:cNvPr id="3" name="Content Placeholder 2">
            <a:extLst>
              <a:ext uri="{FF2B5EF4-FFF2-40B4-BE49-F238E27FC236}">
                <a16:creationId xmlns:a16="http://schemas.microsoft.com/office/drawing/2014/main" id="{9A3A92B9-B375-478F-843F-EA3513D7103F}"/>
              </a:ext>
            </a:extLst>
          </p:cNvPr>
          <p:cNvSpPr>
            <a:spLocks noGrp="1"/>
          </p:cNvSpPr>
          <p:nvPr>
            <p:ph idx="1"/>
          </p:nvPr>
        </p:nvSpPr>
        <p:spPr/>
        <p:txBody>
          <a:bodyPr/>
          <a:lstStyle/>
          <a:p>
            <a:r>
              <a:rPr lang="en-US" dirty="0"/>
              <a:t>Ventilator Registry</a:t>
            </a:r>
          </a:p>
          <a:p>
            <a:r>
              <a:rPr lang="en-US" dirty="0"/>
              <a:t>Improved COVID cases model</a:t>
            </a:r>
          </a:p>
          <a:p>
            <a:r>
              <a:rPr lang="en-US" dirty="0"/>
              <a:t>Allow for plug-and-play of different prediction models</a:t>
            </a:r>
          </a:p>
          <a:p>
            <a:pPr lvl="1"/>
            <a:r>
              <a:rPr lang="en-US" dirty="0"/>
              <a:t>Comparison</a:t>
            </a:r>
          </a:p>
          <a:p>
            <a:pPr lvl="1"/>
            <a:r>
              <a:rPr lang="en-US" dirty="0"/>
              <a:t>Certain models prove more accurate over time</a:t>
            </a:r>
          </a:p>
        </p:txBody>
      </p:sp>
    </p:spTree>
    <p:extLst>
      <p:ext uri="{BB962C8B-B14F-4D97-AF65-F5344CB8AC3E}">
        <p14:creationId xmlns:p14="http://schemas.microsoft.com/office/powerpoint/2010/main" val="1062626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DBC15-1787-EA43-A719-06F7BA939181}"/>
              </a:ext>
            </a:extLst>
          </p:cNvPr>
          <p:cNvSpPr>
            <a:spLocks noGrp="1"/>
          </p:cNvSpPr>
          <p:nvPr>
            <p:ph type="title"/>
          </p:nvPr>
        </p:nvSpPr>
        <p:spPr/>
        <p:txBody>
          <a:bodyPr/>
          <a:lstStyle/>
          <a:p>
            <a:r>
              <a:rPr lang="en-US" dirty="0"/>
              <a:t>Time To Impact</a:t>
            </a:r>
          </a:p>
        </p:txBody>
      </p:sp>
      <p:sp>
        <p:nvSpPr>
          <p:cNvPr id="3" name="Content Placeholder 2">
            <a:extLst>
              <a:ext uri="{FF2B5EF4-FFF2-40B4-BE49-F238E27FC236}">
                <a16:creationId xmlns:a16="http://schemas.microsoft.com/office/drawing/2014/main" id="{B99C8240-5417-4945-93A1-EE80C2B86272}"/>
              </a:ext>
            </a:extLst>
          </p:cNvPr>
          <p:cNvSpPr>
            <a:spLocks noGrp="1"/>
          </p:cNvSpPr>
          <p:nvPr>
            <p:ph idx="1"/>
          </p:nvPr>
        </p:nvSpPr>
        <p:spPr>
          <a:xfrm>
            <a:off x="677334" y="1817689"/>
            <a:ext cx="8596668" cy="3880773"/>
          </a:xfrm>
        </p:spPr>
        <p:txBody>
          <a:bodyPr/>
          <a:lstStyle/>
          <a:p>
            <a:r>
              <a:rPr lang="en-US" dirty="0"/>
              <a:t>The primary obstacle to implementation is the willingness for localities and entities (states, counties, hospitals) to commit to the solution and share required  information. </a:t>
            </a:r>
          </a:p>
          <a:p>
            <a:pPr lvl="1"/>
            <a:r>
              <a:rPr lang="en-US" dirty="0"/>
              <a:t>Theoretical Timeline: 1 week</a:t>
            </a:r>
          </a:p>
          <a:p>
            <a:pPr lvl="1"/>
            <a:r>
              <a:rPr lang="en-US" dirty="0"/>
              <a:t>Realistic Timeline: 2-3</a:t>
            </a:r>
          </a:p>
          <a:p>
            <a:pPr marL="457200" lvl="1" indent="0">
              <a:buNone/>
            </a:pPr>
            <a:endParaRPr lang="en-US" dirty="0"/>
          </a:p>
          <a:p>
            <a:r>
              <a:rPr lang="en-US" dirty="0"/>
              <a:t>Technical solution proposed is centered around information sharing and further further technical implementation/testing of simple scripts.</a:t>
            </a:r>
          </a:p>
          <a:p>
            <a:pPr lvl="1"/>
            <a:r>
              <a:rPr lang="en-US" dirty="0"/>
              <a:t>1 week</a:t>
            </a:r>
          </a:p>
          <a:p>
            <a:pPr lvl="1"/>
            <a:endParaRPr lang="en-US" dirty="0"/>
          </a:p>
          <a:p>
            <a:pPr marL="457200" lvl="1" indent="0">
              <a:buNone/>
            </a:pPr>
            <a:endParaRPr lang="en-US" dirty="0"/>
          </a:p>
        </p:txBody>
      </p:sp>
    </p:spTree>
    <p:extLst>
      <p:ext uri="{BB962C8B-B14F-4D97-AF65-F5344CB8AC3E}">
        <p14:creationId xmlns:p14="http://schemas.microsoft.com/office/powerpoint/2010/main" val="8842462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28460BD8-AE3F-4AC9-9D0B-717052AA5D3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9" name="Straight Connector 8">
              <a:extLst>
                <a:ext uri="{FF2B5EF4-FFF2-40B4-BE49-F238E27FC236}">
                  <a16:creationId xmlns:a16="http://schemas.microsoft.com/office/drawing/2014/main" id="{54420CFE-F482-466E-9E1E-C78513C0B85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5331032B-BD21-4BDA-920C-12E3580525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1" name="Rectangle 23">
              <a:extLst>
                <a:ext uri="{FF2B5EF4-FFF2-40B4-BE49-F238E27FC236}">
                  <a16:creationId xmlns:a16="http://schemas.microsoft.com/office/drawing/2014/main" id="{E7514DA3-59E7-409E-8A3B-AD097F6E56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25">
              <a:extLst>
                <a:ext uri="{FF2B5EF4-FFF2-40B4-BE49-F238E27FC236}">
                  <a16:creationId xmlns:a16="http://schemas.microsoft.com/office/drawing/2014/main" id="{57B9A2A6-3BE4-4599-9364-F71C5BFD61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Isosceles Triangle 12">
              <a:extLst>
                <a:ext uri="{FF2B5EF4-FFF2-40B4-BE49-F238E27FC236}">
                  <a16:creationId xmlns:a16="http://schemas.microsoft.com/office/drawing/2014/main" id="{4FD744C6-4ED8-4BC9-BF68-6BDF701C5D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7">
              <a:extLst>
                <a:ext uri="{FF2B5EF4-FFF2-40B4-BE49-F238E27FC236}">
                  <a16:creationId xmlns:a16="http://schemas.microsoft.com/office/drawing/2014/main" id="{092C5BAD-C911-4F8F-A1C5-470268BE6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8">
              <a:extLst>
                <a:ext uri="{FF2B5EF4-FFF2-40B4-BE49-F238E27FC236}">
                  <a16:creationId xmlns:a16="http://schemas.microsoft.com/office/drawing/2014/main" id="{B133D0C8-4EC4-424F-8E70-0482D5B1B6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9">
              <a:extLst>
                <a:ext uri="{FF2B5EF4-FFF2-40B4-BE49-F238E27FC236}">
                  <a16:creationId xmlns:a16="http://schemas.microsoft.com/office/drawing/2014/main" id="{7B1532A0-F4B3-4DE8-B18F-740CAAD25A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Isosceles Triangle 16">
              <a:extLst>
                <a:ext uri="{FF2B5EF4-FFF2-40B4-BE49-F238E27FC236}">
                  <a16:creationId xmlns:a16="http://schemas.microsoft.com/office/drawing/2014/main" id="{8EFDD162-BBBA-4062-8BBF-53DBA10913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id="{DCFC9E65-3E19-4483-B952-25D29683CA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20" name="Rectangle 19">
            <a:extLst>
              <a:ext uri="{FF2B5EF4-FFF2-40B4-BE49-F238E27FC236}">
                <a16:creationId xmlns:a16="http://schemas.microsoft.com/office/drawing/2014/main" id="{9179DE42-5613-4B35-A1E6-6CCBAA13C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a:extLst>
              <a:ext uri="{FF2B5EF4-FFF2-40B4-BE49-F238E27FC236}">
                <a16:creationId xmlns:a16="http://schemas.microsoft.com/office/drawing/2014/main" id="{EB898B32-3891-4C3A-8F58-C5969D2E903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48300" y="0"/>
            <a:ext cx="1219200" cy="6858000"/>
          </a:xfrm>
          <a:prstGeom prst="line">
            <a:avLst/>
          </a:prstGeom>
          <a:ln w="9525">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4AE4806D-B8F9-4679-A68A-9BD21C01A30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7175" y="3681413"/>
            <a:ext cx="4763558" cy="3176587"/>
          </a:xfrm>
          <a:prstGeom prst="line">
            <a:avLst/>
          </a:prstGeom>
          <a:ln w="9525">
            <a:solidFill>
              <a:schemeClr val="tx1">
                <a:lumMod val="50000"/>
                <a:lumOff val="50000"/>
                <a:alpha val="80000"/>
              </a:schemeClr>
            </a:solidFill>
          </a:ln>
        </p:spPr>
        <p:style>
          <a:lnRef idx="2">
            <a:schemeClr val="accent1"/>
          </a:lnRef>
          <a:fillRef idx="0">
            <a:schemeClr val="accent1"/>
          </a:fillRef>
          <a:effectRef idx="1">
            <a:schemeClr val="accent1"/>
          </a:effectRef>
          <a:fontRef idx="minor">
            <a:schemeClr val="tx1"/>
          </a:fontRef>
        </p:style>
      </p:cxnSp>
      <p:sp>
        <p:nvSpPr>
          <p:cNvPr id="26" name="Rectangle 23">
            <a:extLst>
              <a:ext uri="{FF2B5EF4-FFF2-40B4-BE49-F238E27FC236}">
                <a16:creationId xmlns:a16="http://schemas.microsoft.com/office/drawing/2014/main" id="{52FB45E9-914E-4471-AC87-E475CD5176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58764"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5">
            <a:extLst>
              <a:ext uri="{FF2B5EF4-FFF2-40B4-BE49-F238E27FC236}">
                <a16:creationId xmlns:a16="http://schemas.microsoft.com/office/drawing/2014/main" id="{C310626D-5743-49D4-8F7D-88C4F8F057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80730"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Isosceles Triangle 29">
            <a:extLst>
              <a:ext uri="{FF2B5EF4-FFF2-40B4-BE49-F238E27FC236}">
                <a16:creationId xmlns:a16="http://schemas.microsoft.com/office/drawing/2014/main" id="{3C195FC1-B568-4C72-9902-34CB35DDD7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9621"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Rectangle 27">
            <a:extLst>
              <a:ext uri="{FF2B5EF4-FFF2-40B4-BE49-F238E27FC236}">
                <a16:creationId xmlns:a16="http://schemas.microsoft.com/office/drawing/2014/main" id="{EF2BDF77-362C-43F0-8CBB-A969EC2AE0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11788"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4" name="Isosceles Triangle 33">
            <a:extLst>
              <a:ext uri="{FF2B5EF4-FFF2-40B4-BE49-F238E27FC236}">
                <a16:creationId xmlns:a16="http://schemas.microsoft.com/office/drawing/2014/main" id="{4BE96B01-3929-432D-B8C2-ADBCB74C2E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48954"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6" name="Freeform: Shape 35">
            <a:extLst>
              <a:ext uri="{FF2B5EF4-FFF2-40B4-BE49-F238E27FC236}">
                <a16:creationId xmlns:a16="http://schemas.microsoft.com/office/drawing/2014/main" id="{2A6FCDE6-CDE2-4C51-B18E-A95CFB6797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16287" y="-8467"/>
            <a:ext cx="9175713" cy="6866467"/>
          </a:xfrm>
          <a:custGeom>
            <a:avLst/>
            <a:gdLst>
              <a:gd name="connsiteX0" fmla="*/ 0 w 9175713"/>
              <a:gd name="connsiteY0" fmla="*/ 0 h 6866467"/>
              <a:gd name="connsiteX1" fmla="*/ 1249825 w 9175713"/>
              <a:gd name="connsiteY1" fmla="*/ 0 h 6866467"/>
              <a:gd name="connsiteX2" fmla="*/ 1249825 w 9175713"/>
              <a:gd name="connsiteY2" fmla="*/ 8467 h 6866467"/>
              <a:gd name="connsiteX3" fmla="*/ 9175713 w 9175713"/>
              <a:gd name="connsiteY3" fmla="*/ 8467 h 6866467"/>
              <a:gd name="connsiteX4" fmla="*/ 9175713 w 9175713"/>
              <a:gd name="connsiteY4" fmla="*/ 6866467 h 6866467"/>
              <a:gd name="connsiteX5" fmla="*/ 1249825 w 9175713"/>
              <a:gd name="connsiteY5" fmla="*/ 6866467 h 6866467"/>
              <a:gd name="connsiteX6" fmla="*/ 1109382 w 9175713"/>
              <a:gd name="connsiteY6" fmla="*/ 6866467 h 686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75713" h="6866467">
                <a:moveTo>
                  <a:pt x="0" y="0"/>
                </a:moveTo>
                <a:lnTo>
                  <a:pt x="1249825" y="0"/>
                </a:lnTo>
                <a:lnTo>
                  <a:pt x="1249825" y="8467"/>
                </a:lnTo>
                <a:lnTo>
                  <a:pt x="9175713" y="8467"/>
                </a:lnTo>
                <a:lnTo>
                  <a:pt x="9175713" y="6866467"/>
                </a:lnTo>
                <a:lnTo>
                  <a:pt x="1249825" y="6866467"/>
                </a:lnTo>
                <a:lnTo>
                  <a:pt x="1109382" y="686646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860B5-1EF9-584B-9195-812B96315823}"/>
              </a:ext>
            </a:extLst>
          </p:cNvPr>
          <p:cNvSpPr>
            <a:spLocks noGrp="1"/>
          </p:cNvSpPr>
          <p:nvPr>
            <p:ph type="title"/>
          </p:nvPr>
        </p:nvSpPr>
        <p:spPr>
          <a:xfrm>
            <a:off x="4419136" y="1020871"/>
            <a:ext cx="6960759" cy="2849671"/>
          </a:xfrm>
        </p:spPr>
        <p:txBody>
          <a:bodyPr vert="horz" lIns="91440" tIns="45720" rIns="91440" bIns="45720" rtlCol="0" anchor="b">
            <a:normAutofit/>
          </a:bodyPr>
          <a:lstStyle/>
          <a:p>
            <a:r>
              <a:rPr lang="en-US" sz="6000" dirty="0">
                <a:solidFill>
                  <a:srgbClr val="FFFFFF"/>
                </a:solidFill>
              </a:rPr>
              <a:t>Thank you.</a:t>
            </a:r>
          </a:p>
        </p:txBody>
      </p:sp>
      <p:sp>
        <p:nvSpPr>
          <p:cNvPr id="38" name="Isosceles Triangle 37">
            <a:extLst>
              <a:ext uri="{FF2B5EF4-FFF2-40B4-BE49-F238E27FC236}">
                <a16:creationId xmlns:a16="http://schemas.microsoft.com/office/drawing/2014/main" id="{9D2E8756-2465-473A-BA2A-2DB1D62247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062562" y="3271487"/>
            <a:ext cx="220660" cy="186439"/>
          </a:xfrm>
          <a:prstGeom prs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2AD93751-EE7F-2B4E-9976-300A1E4FD868}"/>
              </a:ext>
            </a:extLst>
          </p:cNvPr>
          <p:cNvSpPr txBox="1"/>
          <p:nvPr/>
        </p:nvSpPr>
        <p:spPr>
          <a:xfrm>
            <a:off x="4262813" y="4076918"/>
            <a:ext cx="6075766" cy="369332"/>
          </a:xfrm>
          <a:prstGeom prst="rect">
            <a:avLst/>
          </a:prstGeom>
          <a:noFill/>
        </p:spPr>
        <p:txBody>
          <a:bodyPr wrap="none" rtlCol="0">
            <a:spAutoFit/>
          </a:bodyPr>
          <a:lstStyle/>
          <a:p>
            <a:r>
              <a:rPr lang="en-US" dirty="0"/>
              <a:t>Questions? Contact </a:t>
            </a:r>
            <a:r>
              <a:rPr lang="en-US" b="1" dirty="0"/>
              <a:t>Michael Kouremetis </a:t>
            </a:r>
            <a:r>
              <a:rPr lang="en-US" dirty="0"/>
              <a:t>&amp; </a:t>
            </a:r>
            <a:r>
              <a:rPr lang="en-US" b="1" dirty="0"/>
              <a:t>William Booth</a:t>
            </a:r>
          </a:p>
        </p:txBody>
      </p:sp>
    </p:spTree>
    <p:extLst>
      <p:ext uri="{BB962C8B-B14F-4D97-AF65-F5344CB8AC3E}">
        <p14:creationId xmlns:p14="http://schemas.microsoft.com/office/powerpoint/2010/main" val="4002349915"/>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43909635-6B8B-674F-886D-7A60328DC562}"/>
              </a:ext>
            </a:extLst>
          </p:cNvPr>
          <p:cNvSpPr>
            <a:spLocks noGrp="1"/>
          </p:cNvSpPr>
          <p:nvPr>
            <p:ph type="title"/>
          </p:nvPr>
        </p:nvSpPr>
        <p:spPr>
          <a:xfrm>
            <a:off x="373081" y="-154214"/>
            <a:ext cx="5265719" cy="2516414"/>
          </a:xfrm>
        </p:spPr>
        <p:txBody>
          <a:bodyPr anchor="ctr">
            <a:normAutofit/>
          </a:bodyPr>
          <a:lstStyle/>
          <a:p>
            <a:r>
              <a:rPr lang="en-US" sz="4400" dirty="0"/>
              <a:t>Artifacts Produced</a:t>
            </a:r>
          </a:p>
        </p:txBody>
      </p:sp>
      <p:sp>
        <p:nvSpPr>
          <p:cNvPr id="12" name="Content Placeholder 11">
            <a:extLst>
              <a:ext uri="{FF2B5EF4-FFF2-40B4-BE49-F238E27FC236}">
                <a16:creationId xmlns:a16="http://schemas.microsoft.com/office/drawing/2014/main" id="{4750E2D8-800D-E74B-AEA3-BAF8BDCCC74A}"/>
              </a:ext>
            </a:extLst>
          </p:cNvPr>
          <p:cNvSpPr>
            <a:spLocks noGrp="1"/>
          </p:cNvSpPr>
          <p:nvPr>
            <p:ph idx="1"/>
          </p:nvPr>
        </p:nvSpPr>
        <p:spPr>
          <a:xfrm>
            <a:off x="677334" y="1864092"/>
            <a:ext cx="8596668" cy="3880773"/>
          </a:xfrm>
        </p:spPr>
        <p:txBody>
          <a:bodyPr/>
          <a:lstStyle/>
          <a:p>
            <a:r>
              <a:rPr lang="en-US" dirty="0"/>
              <a:t>COVID-19 Ventilator Usage Prediction Model</a:t>
            </a:r>
          </a:p>
          <a:p>
            <a:pPr marL="0" indent="0">
              <a:buNone/>
            </a:pPr>
            <a:endParaRPr lang="en-US" dirty="0"/>
          </a:p>
          <a:p>
            <a:r>
              <a:rPr lang="en-US" dirty="0"/>
              <a:t>COVID-19 Ventilator Distribution Algorithm</a:t>
            </a:r>
          </a:p>
          <a:p>
            <a:endParaRPr lang="en-US" dirty="0"/>
          </a:p>
          <a:p>
            <a:r>
              <a:rPr lang="en-US" dirty="0"/>
              <a:t>Integration with Google Maps API</a:t>
            </a:r>
          </a:p>
          <a:p>
            <a:endParaRPr lang="en-US" dirty="0"/>
          </a:p>
          <a:p>
            <a:r>
              <a:rPr lang="en-US" dirty="0"/>
              <a:t>Python modules and scripts that operationalize following workflow:</a:t>
            </a:r>
          </a:p>
          <a:p>
            <a:pPr marL="457200" lvl="1" indent="0">
              <a:buNone/>
            </a:pPr>
            <a:endParaRPr lang="en-US" dirty="0"/>
          </a:p>
          <a:p>
            <a:endParaRPr lang="en-US" dirty="0"/>
          </a:p>
        </p:txBody>
      </p:sp>
      <p:sp>
        <p:nvSpPr>
          <p:cNvPr id="15" name="TextBox 14">
            <a:extLst>
              <a:ext uri="{FF2B5EF4-FFF2-40B4-BE49-F238E27FC236}">
                <a16:creationId xmlns:a16="http://schemas.microsoft.com/office/drawing/2014/main" id="{805C5E0A-0240-6C4D-9AA8-2D4A9CBAADFA}"/>
              </a:ext>
            </a:extLst>
          </p:cNvPr>
          <p:cNvSpPr txBox="1"/>
          <p:nvPr/>
        </p:nvSpPr>
        <p:spPr>
          <a:xfrm>
            <a:off x="855134" y="5283200"/>
            <a:ext cx="1468966" cy="923330"/>
          </a:xfrm>
          <a:prstGeom prst="rect">
            <a:avLst/>
          </a:prstGeom>
        </p:spPr>
        <p:style>
          <a:lnRef idx="0">
            <a:schemeClr val="accent1"/>
          </a:lnRef>
          <a:fillRef idx="3">
            <a:schemeClr val="accent1"/>
          </a:fillRef>
          <a:effectRef idx="3">
            <a:schemeClr val="accent1"/>
          </a:effectRef>
          <a:fontRef idx="minor">
            <a:schemeClr val="lt1"/>
          </a:fontRef>
        </p:style>
        <p:txBody>
          <a:bodyPr wrap="square" rtlCol="0">
            <a:spAutoFit/>
          </a:bodyPr>
          <a:lstStyle/>
          <a:p>
            <a:r>
              <a:rPr lang="en-US" dirty="0"/>
              <a:t>Load Ventilator Inventory</a:t>
            </a:r>
          </a:p>
        </p:txBody>
      </p:sp>
      <p:sp>
        <p:nvSpPr>
          <p:cNvPr id="16" name="TextBox 15">
            <a:extLst>
              <a:ext uri="{FF2B5EF4-FFF2-40B4-BE49-F238E27FC236}">
                <a16:creationId xmlns:a16="http://schemas.microsoft.com/office/drawing/2014/main" id="{35B8B91C-32F5-A246-955D-746C968F76DA}"/>
              </a:ext>
            </a:extLst>
          </p:cNvPr>
          <p:cNvSpPr txBox="1"/>
          <p:nvPr/>
        </p:nvSpPr>
        <p:spPr>
          <a:xfrm>
            <a:off x="2917998" y="5283200"/>
            <a:ext cx="1468966" cy="923330"/>
          </a:xfrm>
          <a:prstGeom prst="rect">
            <a:avLst/>
          </a:prstGeom>
        </p:spPr>
        <p:style>
          <a:lnRef idx="0">
            <a:schemeClr val="accent1"/>
          </a:lnRef>
          <a:fillRef idx="3">
            <a:schemeClr val="accent1"/>
          </a:fillRef>
          <a:effectRef idx="3">
            <a:schemeClr val="accent1"/>
          </a:effectRef>
          <a:fontRef idx="minor">
            <a:schemeClr val="lt1"/>
          </a:fontRef>
        </p:style>
        <p:txBody>
          <a:bodyPr wrap="square" rtlCol="0">
            <a:spAutoFit/>
          </a:bodyPr>
          <a:lstStyle/>
          <a:p>
            <a:r>
              <a:rPr lang="en-US" dirty="0"/>
              <a:t>Predict Ventilator</a:t>
            </a:r>
          </a:p>
          <a:p>
            <a:r>
              <a:rPr lang="en-US" dirty="0"/>
              <a:t>Usage </a:t>
            </a:r>
          </a:p>
        </p:txBody>
      </p:sp>
      <p:sp>
        <p:nvSpPr>
          <p:cNvPr id="17" name="TextBox 16">
            <a:extLst>
              <a:ext uri="{FF2B5EF4-FFF2-40B4-BE49-F238E27FC236}">
                <a16:creationId xmlns:a16="http://schemas.microsoft.com/office/drawing/2014/main" id="{B027733F-4B1F-4249-ADC0-456AE6924377}"/>
              </a:ext>
            </a:extLst>
          </p:cNvPr>
          <p:cNvSpPr txBox="1"/>
          <p:nvPr/>
        </p:nvSpPr>
        <p:spPr>
          <a:xfrm>
            <a:off x="7364905" y="5283200"/>
            <a:ext cx="1468966" cy="923330"/>
          </a:xfrm>
          <a:prstGeom prst="rect">
            <a:avLst/>
          </a:prstGeom>
        </p:spPr>
        <p:style>
          <a:lnRef idx="0">
            <a:schemeClr val="accent1"/>
          </a:lnRef>
          <a:fillRef idx="3">
            <a:schemeClr val="accent1"/>
          </a:fillRef>
          <a:effectRef idx="3">
            <a:schemeClr val="accent1"/>
          </a:effectRef>
          <a:fontRef idx="minor">
            <a:schemeClr val="lt1"/>
          </a:fontRef>
        </p:style>
        <p:txBody>
          <a:bodyPr wrap="square" rtlCol="0">
            <a:spAutoFit/>
          </a:bodyPr>
          <a:lstStyle/>
          <a:p>
            <a:r>
              <a:rPr lang="en-US" dirty="0"/>
              <a:t>Run distribution algorithm</a:t>
            </a:r>
          </a:p>
        </p:txBody>
      </p:sp>
      <p:sp>
        <p:nvSpPr>
          <p:cNvPr id="18" name="TextBox 17">
            <a:extLst>
              <a:ext uri="{FF2B5EF4-FFF2-40B4-BE49-F238E27FC236}">
                <a16:creationId xmlns:a16="http://schemas.microsoft.com/office/drawing/2014/main" id="{84D78E6E-8931-F347-9422-0FD4D3EBA378}"/>
              </a:ext>
            </a:extLst>
          </p:cNvPr>
          <p:cNvSpPr txBox="1"/>
          <p:nvPr/>
        </p:nvSpPr>
        <p:spPr>
          <a:xfrm>
            <a:off x="4975668" y="5283200"/>
            <a:ext cx="1814598" cy="923330"/>
          </a:xfrm>
          <a:prstGeom prst="rect">
            <a:avLst/>
          </a:prstGeom>
        </p:spPr>
        <p:style>
          <a:lnRef idx="0">
            <a:schemeClr val="accent1"/>
          </a:lnRef>
          <a:fillRef idx="3">
            <a:schemeClr val="accent1"/>
          </a:fillRef>
          <a:effectRef idx="3">
            <a:schemeClr val="accent1"/>
          </a:effectRef>
          <a:fontRef idx="minor">
            <a:schemeClr val="lt1"/>
          </a:fontRef>
        </p:style>
        <p:txBody>
          <a:bodyPr wrap="square" rtlCol="0">
            <a:spAutoFit/>
          </a:bodyPr>
          <a:lstStyle/>
          <a:p>
            <a:r>
              <a:rPr lang="en-US" dirty="0"/>
              <a:t>Incorporate Google Maps distance data</a:t>
            </a:r>
          </a:p>
        </p:txBody>
      </p:sp>
      <p:sp>
        <p:nvSpPr>
          <p:cNvPr id="19" name="Right Arrow 18">
            <a:extLst>
              <a:ext uri="{FF2B5EF4-FFF2-40B4-BE49-F238E27FC236}">
                <a16:creationId xmlns:a16="http://schemas.microsoft.com/office/drawing/2014/main" id="{F964F050-0049-E941-B75F-80AA87C29AFC}"/>
              </a:ext>
            </a:extLst>
          </p:cNvPr>
          <p:cNvSpPr/>
          <p:nvPr/>
        </p:nvSpPr>
        <p:spPr>
          <a:xfrm>
            <a:off x="2374285" y="5688063"/>
            <a:ext cx="457200" cy="29649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ight Arrow 19">
            <a:extLst>
              <a:ext uri="{FF2B5EF4-FFF2-40B4-BE49-F238E27FC236}">
                <a16:creationId xmlns:a16="http://schemas.microsoft.com/office/drawing/2014/main" id="{8BDD3B66-548D-9649-AAC8-F20EE51FCB26}"/>
              </a:ext>
            </a:extLst>
          </p:cNvPr>
          <p:cNvSpPr/>
          <p:nvPr/>
        </p:nvSpPr>
        <p:spPr>
          <a:xfrm>
            <a:off x="4452716" y="5698599"/>
            <a:ext cx="457200" cy="29649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ight Arrow 20">
            <a:extLst>
              <a:ext uri="{FF2B5EF4-FFF2-40B4-BE49-F238E27FC236}">
                <a16:creationId xmlns:a16="http://schemas.microsoft.com/office/drawing/2014/main" id="{6F9A5487-B80B-F346-8788-F806C417F98B}"/>
              </a:ext>
            </a:extLst>
          </p:cNvPr>
          <p:cNvSpPr/>
          <p:nvPr/>
        </p:nvSpPr>
        <p:spPr>
          <a:xfrm>
            <a:off x="6865919" y="5688063"/>
            <a:ext cx="457200" cy="29649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426997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892C0D-8FBB-E846-A10F-2BC1E4B1F4F3}"/>
              </a:ext>
            </a:extLst>
          </p:cNvPr>
          <p:cNvSpPr>
            <a:spLocks noGrp="1"/>
          </p:cNvSpPr>
          <p:nvPr>
            <p:ph type="title"/>
          </p:nvPr>
        </p:nvSpPr>
        <p:spPr/>
        <p:txBody>
          <a:bodyPr/>
          <a:lstStyle/>
          <a:p>
            <a:r>
              <a:rPr lang="en-US" dirty="0"/>
              <a:t>Code Library</a:t>
            </a:r>
          </a:p>
        </p:txBody>
      </p:sp>
      <p:pic>
        <p:nvPicPr>
          <p:cNvPr id="5" name="Picture 4">
            <a:extLst>
              <a:ext uri="{FF2B5EF4-FFF2-40B4-BE49-F238E27FC236}">
                <a16:creationId xmlns:a16="http://schemas.microsoft.com/office/drawing/2014/main" id="{CEED3517-AD5F-4B4B-82C5-122C4F166256}"/>
              </a:ext>
            </a:extLst>
          </p:cNvPr>
          <p:cNvPicPr>
            <a:picLocks noChangeAspect="1"/>
          </p:cNvPicPr>
          <p:nvPr/>
        </p:nvPicPr>
        <p:blipFill>
          <a:blip r:embed="rId2"/>
          <a:stretch>
            <a:fillRect/>
          </a:stretch>
        </p:blipFill>
        <p:spPr>
          <a:xfrm>
            <a:off x="512233" y="1600200"/>
            <a:ext cx="4928585" cy="3588010"/>
          </a:xfrm>
          <a:prstGeom prst="rect">
            <a:avLst/>
          </a:prstGeom>
        </p:spPr>
      </p:pic>
      <p:sp>
        <p:nvSpPr>
          <p:cNvPr id="6" name="TextBox 5">
            <a:extLst>
              <a:ext uri="{FF2B5EF4-FFF2-40B4-BE49-F238E27FC236}">
                <a16:creationId xmlns:a16="http://schemas.microsoft.com/office/drawing/2014/main" id="{A81A27A1-0F67-E347-8DE8-7439541FA4FF}"/>
              </a:ext>
            </a:extLst>
          </p:cNvPr>
          <p:cNvSpPr txBox="1"/>
          <p:nvPr/>
        </p:nvSpPr>
        <p:spPr>
          <a:xfrm>
            <a:off x="5739659" y="2592523"/>
            <a:ext cx="4118849" cy="369332"/>
          </a:xfrm>
          <a:prstGeom prst="rect">
            <a:avLst/>
          </a:prstGeom>
          <a:noFill/>
        </p:spPr>
        <p:txBody>
          <a:bodyPr wrap="square" rtlCol="0">
            <a:spAutoFit/>
          </a:bodyPr>
          <a:lstStyle/>
          <a:p>
            <a:r>
              <a:rPr lang="en-US" dirty="0">
                <a:hlinkClick r:id="rId3"/>
              </a:rPr>
              <a:t>https://github.com/wbooth/covid</a:t>
            </a:r>
            <a:r>
              <a:rPr lang="en-US" dirty="0"/>
              <a:t> </a:t>
            </a:r>
          </a:p>
        </p:txBody>
      </p:sp>
      <p:pic>
        <p:nvPicPr>
          <p:cNvPr id="7" name="Picture 6" descr="A close up of a logo&#10;&#10;Description automatically generated">
            <a:extLst>
              <a:ext uri="{FF2B5EF4-FFF2-40B4-BE49-F238E27FC236}">
                <a16:creationId xmlns:a16="http://schemas.microsoft.com/office/drawing/2014/main" id="{04C11B07-B99D-E442-9ACC-82615DF4226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51184" y="3145855"/>
            <a:ext cx="918883" cy="918883"/>
          </a:xfrm>
          <a:prstGeom prst="rect">
            <a:avLst/>
          </a:prstGeom>
        </p:spPr>
      </p:pic>
      <p:pic>
        <p:nvPicPr>
          <p:cNvPr id="8" name="Picture 7">
            <a:extLst>
              <a:ext uri="{FF2B5EF4-FFF2-40B4-BE49-F238E27FC236}">
                <a16:creationId xmlns:a16="http://schemas.microsoft.com/office/drawing/2014/main" id="{C7D32D92-DD2A-F44A-8D0F-D7FC538E1082}"/>
              </a:ext>
            </a:extLst>
          </p:cNvPr>
          <p:cNvPicPr>
            <a:picLocks noChangeAspect="1"/>
          </p:cNvPicPr>
          <p:nvPr/>
        </p:nvPicPr>
        <p:blipFill>
          <a:blip r:embed="rId5"/>
          <a:stretch>
            <a:fillRect/>
          </a:stretch>
        </p:blipFill>
        <p:spPr>
          <a:xfrm>
            <a:off x="7799083" y="3164536"/>
            <a:ext cx="918883" cy="918883"/>
          </a:xfrm>
          <a:prstGeom prst="rect">
            <a:avLst/>
          </a:prstGeom>
        </p:spPr>
      </p:pic>
      <p:sp>
        <p:nvSpPr>
          <p:cNvPr id="9" name="Rectangle 8">
            <a:extLst>
              <a:ext uri="{FF2B5EF4-FFF2-40B4-BE49-F238E27FC236}">
                <a16:creationId xmlns:a16="http://schemas.microsoft.com/office/drawing/2014/main" id="{4B854D04-81D0-774B-9D80-88F8E8C2FFA9}"/>
              </a:ext>
            </a:extLst>
          </p:cNvPr>
          <p:cNvSpPr/>
          <p:nvPr/>
        </p:nvSpPr>
        <p:spPr>
          <a:xfrm>
            <a:off x="2528916" y="5778700"/>
            <a:ext cx="5141151" cy="400110"/>
          </a:xfrm>
          <a:prstGeom prst="rect">
            <a:avLst/>
          </a:prstGeom>
        </p:spPr>
        <p:txBody>
          <a:bodyPr wrap="none">
            <a:spAutoFit/>
          </a:bodyPr>
          <a:lstStyle/>
          <a:p>
            <a:r>
              <a:rPr lang="en-US" sz="2000" dirty="0"/>
              <a:t>Code is </a:t>
            </a:r>
            <a:r>
              <a:rPr lang="en-US" sz="2000" b="1" dirty="0"/>
              <a:t>functional</a:t>
            </a:r>
            <a:r>
              <a:rPr lang="en-US" sz="2000" dirty="0"/>
              <a:t> and available on GitHub</a:t>
            </a:r>
          </a:p>
        </p:txBody>
      </p:sp>
    </p:spTree>
    <p:extLst>
      <p:ext uri="{BB962C8B-B14F-4D97-AF65-F5344CB8AC3E}">
        <p14:creationId xmlns:p14="http://schemas.microsoft.com/office/powerpoint/2010/main" val="33484167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4" name="Group 9">
            <a:extLst>
              <a:ext uri="{FF2B5EF4-FFF2-40B4-BE49-F238E27FC236}">
                <a16:creationId xmlns:a16="http://schemas.microsoft.com/office/drawing/2014/main" id="{90A61547-2555-4DE2-A37F-A53E549174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5C2447E0-8F0D-479C-94E4-82BC8EB68C0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1F943397-DCDD-44CB-BBA9-9510B7698DD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E2630ADC-31DB-4C48-AC4A-DAAE5A7B8E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5">
              <a:extLst>
                <a:ext uri="{FF2B5EF4-FFF2-40B4-BE49-F238E27FC236}">
                  <a16:creationId xmlns:a16="http://schemas.microsoft.com/office/drawing/2014/main" id="{2CA5C44E-F54E-47E0-8989-4D8686B33C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Isosceles Triangle 14">
              <a:extLst>
                <a:ext uri="{FF2B5EF4-FFF2-40B4-BE49-F238E27FC236}">
                  <a16:creationId xmlns:a16="http://schemas.microsoft.com/office/drawing/2014/main" id="{FF54E15E-830B-4375-A239-4C51954DEA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7">
              <a:extLst>
                <a:ext uri="{FF2B5EF4-FFF2-40B4-BE49-F238E27FC236}">
                  <a16:creationId xmlns:a16="http://schemas.microsoft.com/office/drawing/2014/main" id="{CB37E322-FF7E-4872-BD6B-50A48CBEA5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8">
              <a:extLst>
                <a:ext uri="{FF2B5EF4-FFF2-40B4-BE49-F238E27FC236}">
                  <a16:creationId xmlns:a16="http://schemas.microsoft.com/office/drawing/2014/main" id="{710D0C1E-D2F8-45B2-AE14-1AC8E976F7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9">
              <a:extLst>
                <a:ext uri="{FF2B5EF4-FFF2-40B4-BE49-F238E27FC236}">
                  <a16:creationId xmlns:a16="http://schemas.microsoft.com/office/drawing/2014/main" id="{3216331B-17D0-4167-ABD2-B2198058C2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A53A7A96-3806-4BB3-91DE-6EED48AC78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F8C2B86C-EE71-466E-8991-503F9C9C1B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D35F39CD-C61C-4CD1-A65B-E4FEF4CB94A1}"/>
              </a:ext>
            </a:extLst>
          </p:cNvPr>
          <p:cNvSpPr>
            <a:spLocks noGrp="1"/>
          </p:cNvSpPr>
          <p:nvPr>
            <p:ph type="title"/>
          </p:nvPr>
        </p:nvSpPr>
        <p:spPr>
          <a:xfrm>
            <a:off x="985968" y="4473225"/>
            <a:ext cx="8288035" cy="1095059"/>
          </a:xfrm>
        </p:spPr>
        <p:txBody>
          <a:bodyPr vert="horz" lIns="91440" tIns="45720" rIns="91440" bIns="45720" rtlCol="0" anchor="b">
            <a:normAutofit/>
          </a:bodyPr>
          <a:lstStyle/>
          <a:p>
            <a:pPr algn="ctr">
              <a:lnSpc>
                <a:spcPct val="90000"/>
              </a:lnSpc>
            </a:pPr>
            <a:r>
              <a:rPr lang="en-US" sz="3400" dirty="0"/>
              <a:t>Understanding the Market Size of Ventilators and Expected Need</a:t>
            </a:r>
          </a:p>
        </p:txBody>
      </p:sp>
      <p:pic>
        <p:nvPicPr>
          <p:cNvPr id="5" name="Picture 4">
            <a:extLst>
              <a:ext uri="{FF2B5EF4-FFF2-40B4-BE49-F238E27FC236}">
                <a16:creationId xmlns:a16="http://schemas.microsoft.com/office/drawing/2014/main" id="{3BCB7BB3-EB4F-F34D-97B5-E0D43C6E5E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5965" y="1318692"/>
            <a:ext cx="4029717" cy="2548794"/>
          </a:xfrm>
          <a:prstGeom prst="rect">
            <a:avLst/>
          </a:prstGeom>
        </p:spPr>
      </p:pic>
      <p:pic>
        <p:nvPicPr>
          <p:cNvPr id="3" name="Picture 2">
            <a:extLst>
              <a:ext uri="{FF2B5EF4-FFF2-40B4-BE49-F238E27FC236}">
                <a16:creationId xmlns:a16="http://schemas.microsoft.com/office/drawing/2014/main" id="{51EB1207-FD2F-5844-B4FC-82C1547BAC2B}"/>
              </a:ext>
            </a:extLst>
          </p:cNvPr>
          <p:cNvPicPr>
            <a:picLocks noChangeAspect="1"/>
          </p:cNvPicPr>
          <p:nvPr/>
        </p:nvPicPr>
        <p:blipFill>
          <a:blip r:embed="rId3"/>
          <a:stretch>
            <a:fillRect/>
          </a:stretch>
        </p:blipFill>
        <p:spPr>
          <a:xfrm>
            <a:off x="5244284" y="1444620"/>
            <a:ext cx="4029717" cy="2296938"/>
          </a:xfrm>
          <a:prstGeom prst="rect">
            <a:avLst/>
          </a:prstGeom>
        </p:spPr>
      </p:pic>
      <p:sp>
        <p:nvSpPr>
          <p:cNvPr id="4" name="TextBox 3">
            <a:extLst>
              <a:ext uri="{FF2B5EF4-FFF2-40B4-BE49-F238E27FC236}">
                <a16:creationId xmlns:a16="http://schemas.microsoft.com/office/drawing/2014/main" id="{D72925B7-BEAE-624C-870B-02F01C91695E}"/>
              </a:ext>
            </a:extLst>
          </p:cNvPr>
          <p:cNvSpPr txBox="1"/>
          <p:nvPr/>
        </p:nvSpPr>
        <p:spPr>
          <a:xfrm>
            <a:off x="3715649" y="6508765"/>
            <a:ext cx="3046027" cy="276999"/>
          </a:xfrm>
          <a:prstGeom prst="rect">
            <a:avLst/>
          </a:prstGeom>
          <a:noFill/>
        </p:spPr>
        <p:txBody>
          <a:bodyPr wrap="none" rtlCol="0">
            <a:spAutoFit/>
          </a:bodyPr>
          <a:lstStyle/>
          <a:p>
            <a:r>
              <a:rPr lang="en-US" sz="1200" dirty="0"/>
              <a:t>Source (L): US Census, (R): Johns Hopkins</a:t>
            </a:r>
          </a:p>
        </p:txBody>
      </p:sp>
    </p:spTree>
    <p:extLst>
      <p:ext uri="{BB962C8B-B14F-4D97-AF65-F5344CB8AC3E}">
        <p14:creationId xmlns:p14="http://schemas.microsoft.com/office/powerpoint/2010/main" val="28160818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D34F9A-944B-7341-9726-E99DD008B7D0}"/>
              </a:ext>
            </a:extLst>
          </p:cNvPr>
          <p:cNvSpPr>
            <a:spLocks noGrp="1"/>
          </p:cNvSpPr>
          <p:nvPr>
            <p:ph type="title"/>
          </p:nvPr>
        </p:nvSpPr>
        <p:spPr/>
        <p:txBody>
          <a:bodyPr/>
          <a:lstStyle/>
          <a:p>
            <a:r>
              <a:rPr lang="en-US" dirty="0"/>
              <a:t>Sizing Up the Problem</a:t>
            </a:r>
          </a:p>
        </p:txBody>
      </p:sp>
      <p:sp>
        <p:nvSpPr>
          <p:cNvPr id="3" name="Content Placeholder 2">
            <a:extLst>
              <a:ext uri="{FF2B5EF4-FFF2-40B4-BE49-F238E27FC236}">
                <a16:creationId xmlns:a16="http://schemas.microsoft.com/office/drawing/2014/main" id="{5E7FF1D7-1F87-9D4B-8FE4-43590C8D1919}"/>
              </a:ext>
            </a:extLst>
          </p:cNvPr>
          <p:cNvSpPr>
            <a:spLocks noGrp="1"/>
          </p:cNvSpPr>
          <p:nvPr>
            <p:ph idx="1"/>
          </p:nvPr>
        </p:nvSpPr>
        <p:spPr>
          <a:xfrm>
            <a:off x="677334" y="1803401"/>
            <a:ext cx="8596668" cy="4237962"/>
          </a:xfrm>
        </p:spPr>
        <p:txBody>
          <a:bodyPr/>
          <a:lstStyle/>
          <a:p>
            <a:r>
              <a:rPr lang="en-US" dirty="0"/>
              <a:t>In order to think about the multi state collaboration we had to first:</a:t>
            </a:r>
          </a:p>
          <a:p>
            <a:pPr lvl="1"/>
            <a:r>
              <a:rPr lang="en-US" dirty="0"/>
              <a:t>Think about the # of ventilators in the US</a:t>
            </a:r>
          </a:p>
          <a:p>
            <a:pPr lvl="1"/>
            <a:r>
              <a:rPr lang="en-US" dirty="0"/>
              <a:t>Where those ventilators were located</a:t>
            </a:r>
          </a:p>
          <a:p>
            <a:pPr lvl="1"/>
            <a:r>
              <a:rPr lang="en-US" dirty="0"/>
              <a:t>How many were immediate need vs delayed need (meaning the hospitals were willing to spare them)</a:t>
            </a:r>
          </a:p>
          <a:p>
            <a:pPr lvl="1"/>
            <a:endParaRPr lang="en-US" dirty="0"/>
          </a:p>
          <a:p>
            <a:r>
              <a:rPr lang="en-US" dirty="0"/>
              <a:t>In order to think about the distribution, we first had to:</a:t>
            </a:r>
          </a:p>
          <a:p>
            <a:pPr lvl="1"/>
            <a:r>
              <a:rPr lang="en-US" dirty="0"/>
              <a:t>Understand the scope of “severe” COVID cases that required a ventilator</a:t>
            </a:r>
          </a:p>
          <a:p>
            <a:pPr lvl="1"/>
            <a:r>
              <a:rPr lang="en-US" dirty="0"/>
              <a:t>Understand WHERE those cases would be and WHEN they would occur</a:t>
            </a:r>
          </a:p>
          <a:p>
            <a:pPr lvl="1"/>
            <a:endParaRPr lang="en-US" dirty="0"/>
          </a:p>
          <a:p>
            <a:endParaRPr lang="en-US" dirty="0"/>
          </a:p>
        </p:txBody>
      </p:sp>
    </p:spTree>
    <p:extLst>
      <p:ext uri="{BB962C8B-B14F-4D97-AF65-F5344CB8AC3E}">
        <p14:creationId xmlns:p14="http://schemas.microsoft.com/office/powerpoint/2010/main" val="16749038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17BB17-CE8F-3740-958E-A7B9FCEC8C9F}"/>
              </a:ext>
            </a:extLst>
          </p:cNvPr>
          <p:cNvSpPr>
            <a:spLocks noGrp="1"/>
          </p:cNvSpPr>
          <p:nvPr>
            <p:ph type="title"/>
          </p:nvPr>
        </p:nvSpPr>
        <p:spPr/>
        <p:txBody>
          <a:bodyPr/>
          <a:lstStyle/>
          <a:p>
            <a:r>
              <a:rPr lang="en-US" dirty="0"/>
              <a:t>Predicting Need</a:t>
            </a:r>
          </a:p>
        </p:txBody>
      </p:sp>
      <p:sp>
        <p:nvSpPr>
          <p:cNvPr id="6" name="Content Placeholder 5">
            <a:extLst>
              <a:ext uri="{FF2B5EF4-FFF2-40B4-BE49-F238E27FC236}">
                <a16:creationId xmlns:a16="http://schemas.microsoft.com/office/drawing/2014/main" id="{DD9F2EF0-2393-6146-8828-320478BE73C1}"/>
              </a:ext>
            </a:extLst>
          </p:cNvPr>
          <p:cNvSpPr>
            <a:spLocks noGrp="1"/>
          </p:cNvSpPr>
          <p:nvPr>
            <p:ph idx="1"/>
          </p:nvPr>
        </p:nvSpPr>
        <p:spPr>
          <a:xfrm>
            <a:off x="677334" y="1841501"/>
            <a:ext cx="8596668" cy="4199862"/>
          </a:xfrm>
        </p:spPr>
        <p:txBody>
          <a:bodyPr/>
          <a:lstStyle/>
          <a:p>
            <a:r>
              <a:rPr lang="en-US" dirty="0"/>
              <a:t>To best deploy resources, we must correctly understand the need. To do this, we make a prediction of the # of COVID Cases in the US, SPECIFICALLY considering where and when COVID cases will happen. </a:t>
            </a:r>
          </a:p>
          <a:p>
            <a:pPr lvl="1"/>
            <a:r>
              <a:rPr lang="en-US" dirty="0"/>
              <a:t>*the only cases we are concerned with are those considered “severe” where a ventilator is needed</a:t>
            </a:r>
          </a:p>
          <a:p>
            <a:pPr marL="457200" lvl="1" indent="0">
              <a:buNone/>
            </a:pPr>
            <a:endParaRPr lang="en-US" dirty="0"/>
          </a:p>
          <a:p>
            <a:r>
              <a:rPr lang="en-US" dirty="0"/>
              <a:t>This is essential to adequately deploy resources to the RIGHT locations at the RIGHT time. </a:t>
            </a:r>
          </a:p>
          <a:p>
            <a:endParaRPr lang="en-US" dirty="0"/>
          </a:p>
        </p:txBody>
      </p:sp>
    </p:spTree>
    <p:extLst>
      <p:ext uri="{BB962C8B-B14F-4D97-AF65-F5344CB8AC3E}">
        <p14:creationId xmlns:p14="http://schemas.microsoft.com/office/powerpoint/2010/main" val="31165727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88C9B83F-64CD-41C1-925F-A08801FFD0B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6" name="Straight Connector 9">
              <a:extLst>
                <a:ext uri="{FF2B5EF4-FFF2-40B4-BE49-F238E27FC236}">
                  <a16:creationId xmlns:a16="http://schemas.microsoft.com/office/drawing/2014/main" id="{E1655065-0BD7-4422-BEC0-4401E998090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7" name="Straight Connector 10">
              <a:extLst>
                <a:ext uri="{FF2B5EF4-FFF2-40B4-BE49-F238E27FC236}">
                  <a16:creationId xmlns:a16="http://schemas.microsoft.com/office/drawing/2014/main" id="{4DDD90AC-ABEC-4A76-9C9C-AD0A5F8FC7F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8" name="Rectangle 23">
              <a:extLst>
                <a:ext uri="{FF2B5EF4-FFF2-40B4-BE49-F238E27FC236}">
                  <a16:creationId xmlns:a16="http://schemas.microsoft.com/office/drawing/2014/main" id="{21A8AFEF-EC50-4C0B-9C64-814B76C820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25">
              <a:extLst>
                <a:ext uri="{FF2B5EF4-FFF2-40B4-BE49-F238E27FC236}">
                  <a16:creationId xmlns:a16="http://schemas.microsoft.com/office/drawing/2014/main" id="{CAFAA800-E117-4357-84E4-56B63EA03E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Isosceles Triangle 13">
              <a:extLst>
                <a:ext uri="{FF2B5EF4-FFF2-40B4-BE49-F238E27FC236}">
                  <a16:creationId xmlns:a16="http://schemas.microsoft.com/office/drawing/2014/main" id="{8DDFC9F4-3B45-402D-8AD7-60B3F08ED7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7">
              <a:extLst>
                <a:ext uri="{FF2B5EF4-FFF2-40B4-BE49-F238E27FC236}">
                  <a16:creationId xmlns:a16="http://schemas.microsoft.com/office/drawing/2014/main" id="{F26A0854-FBE4-4587-B349-06BE192BD7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8">
              <a:extLst>
                <a:ext uri="{FF2B5EF4-FFF2-40B4-BE49-F238E27FC236}">
                  <a16:creationId xmlns:a16="http://schemas.microsoft.com/office/drawing/2014/main" id="{54A9C4C6-FF7D-470E-BFCA-CE4F60A1F0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9">
              <a:extLst>
                <a:ext uri="{FF2B5EF4-FFF2-40B4-BE49-F238E27FC236}">
                  <a16:creationId xmlns:a16="http://schemas.microsoft.com/office/drawing/2014/main" id="{B1721EA8-4871-45D4-B78F-AE805A3004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Isosceles Triangle 17">
              <a:extLst>
                <a:ext uri="{FF2B5EF4-FFF2-40B4-BE49-F238E27FC236}">
                  <a16:creationId xmlns:a16="http://schemas.microsoft.com/office/drawing/2014/main" id="{E5763971-E3A3-45C6-9BA8-2E032C7A55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Isosceles Triangle 18">
              <a:extLst>
                <a:ext uri="{FF2B5EF4-FFF2-40B4-BE49-F238E27FC236}">
                  <a16:creationId xmlns:a16="http://schemas.microsoft.com/office/drawing/2014/main" id="{32752E94-0E01-4AF5-A43A-F2FAD8737C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191C8622-DEE5-744D-9F9D-6472536BEB4B}"/>
              </a:ext>
            </a:extLst>
          </p:cNvPr>
          <p:cNvSpPr>
            <a:spLocks noGrp="1"/>
          </p:cNvSpPr>
          <p:nvPr>
            <p:ph type="title"/>
          </p:nvPr>
        </p:nvSpPr>
        <p:spPr>
          <a:xfrm>
            <a:off x="985969" y="4473227"/>
            <a:ext cx="8288032" cy="1096648"/>
          </a:xfrm>
        </p:spPr>
        <p:txBody>
          <a:bodyPr vert="horz" lIns="91440" tIns="45720" rIns="91440" bIns="45720" rtlCol="0" anchor="b">
            <a:normAutofit/>
          </a:bodyPr>
          <a:lstStyle/>
          <a:p>
            <a:r>
              <a:rPr lang="en-US" sz="4800"/>
              <a:t>COVID Cases</a:t>
            </a:r>
          </a:p>
        </p:txBody>
      </p:sp>
      <p:sp>
        <p:nvSpPr>
          <p:cNvPr id="3" name="Content Placeholder 2">
            <a:extLst>
              <a:ext uri="{FF2B5EF4-FFF2-40B4-BE49-F238E27FC236}">
                <a16:creationId xmlns:a16="http://schemas.microsoft.com/office/drawing/2014/main" id="{26E1CE65-8D31-8D48-AEFE-699EBCAA5CCC}"/>
              </a:ext>
            </a:extLst>
          </p:cNvPr>
          <p:cNvSpPr>
            <a:spLocks noGrp="1"/>
          </p:cNvSpPr>
          <p:nvPr>
            <p:ph idx="1"/>
          </p:nvPr>
        </p:nvSpPr>
        <p:spPr>
          <a:xfrm>
            <a:off x="985969" y="5569874"/>
            <a:ext cx="8288032" cy="701677"/>
          </a:xfrm>
        </p:spPr>
        <p:txBody>
          <a:bodyPr vert="horz" lIns="91440" tIns="45720" rIns="91440" bIns="45720" rtlCol="0" anchor="t">
            <a:normAutofit/>
          </a:bodyPr>
          <a:lstStyle/>
          <a:p>
            <a:pPr marL="0" indent="0">
              <a:buNone/>
            </a:pPr>
            <a:r>
              <a:rPr lang="en-US">
                <a:solidFill>
                  <a:schemeClr val="tx1">
                    <a:lumMod val="50000"/>
                    <a:lumOff val="50000"/>
                  </a:schemeClr>
                </a:solidFill>
              </a:rPr>
              <a:t>Cases information is source from Johns Hopkins</a:t>
            </a:r>
          </a:p>
        </p:txBody>
      </p:sp>
      <p:pic>
        <p:nvPicPr>
          <p:cNvPr id="4" name="Picture 3">
            <a:extLst>
              <a:ext uri="{FF2B5EF4-FFF2-40B4-BE49-F238E27FC236}">
                <a16:creationId xmlns:a16="http://schemas.microsoft.com/office/drawing/2014/main" id="{E7FB132F-5483-5C42-A6ED-20B35228D1DC}"/>
              </a:ext>
            </a:extLst>
          </p:cNvPr>
          <p:cNvPicPr>
            <a:picLocks noChangeAspect="1"/>
          </p:cNvPicPr>
          <p:nvPr/>
        </p:nvPicPr>
        <p:blipFill rotWithShape="1">
          <a:blip r:embed="rId2"/>
          <a:srcRect t="15102" r="2" b="7830"/>
          <a:stretch/>
        </p:blipFill>
        <p:spPr>
          <a:xfrm>
            <a:off x="677334" y="468621"/>
            <a:ext cx="8274669" cy="3635025"/>
          </a:xfrm>
          <a:custGeom>
            <a:avLst/>
            <a:gdLst/>
            <a:ahLst/>
            <a:cxnLst/>
            <a:rect l="l" t="t" r="r" b="b"/>
            <a:pathLst>
              <a:path w="8274669" h="3635025">
                <a:moveTo>
                  <a:pt x="540554" y="0"/>
                </a:moveTo>
                <a:lnTo>
                  <a:pt x="8274669" y="0"/>
                </a:lnTo>
                <a:lnTo>
                  <a:pt x="8274669" y="3635025"/>
                </a:lnTo>
                <a:lnTo>
                  <a:pt x="0" y="3635025"/>
                </a:lnTo>
                <a:close/>
              </a:path>
            </a:pathLst>
          </a:custGeom>
        </p:spPr>
      </p:pic>
    </p:spTree>
    <p:extLst>
      <p:ext uri="{BB962C8B-B14F-4D97-AF65-F5344CB8AC3E}">
        <p14:creationId xmlns:p14="http://schemas.microsoft.com/office/powerpoint/2010/main" val="292998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65AC7D1-EAA9-48F5-B509-60A7F50BF7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1" name="Rectangle 10">
            <a:extLst>
              <a:ext uri="{FF2B5EF4-FFF2-40B4-BE49-F238E27FC236}">
                <a16:creationId xmlns:a16="http://schemas.microsoft.com/office/drawing/2014/main" id="{D6320AF9-619A-4175-865B-5663E1AEF4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063B6EC6-D752-4EE7-908B-F8F19E8C7FE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111313" y="0"/>
            <a:ext cx="1219200" cy="6858000"/>
          </a:xfrm>
          <a:prstGeom prst="line">
            <a:avLst/>
          </a:prstGeom>
          <a:ln w="9525">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EFECD4E8-AD3E-4228-82A2-9461958EA9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3290979" y="3681413"/>
            <a:ext cx="4763558" cy="3176587"/>
          </a:xfrm>
          <a:prstGeom prst="line">
            <a:avLst/>
          </a:prstGeom>
          <a:ln w="9525">
            <a:solidFill>
              <a:schemeClr val="tx1">
                <a:lumMod val="50000"/>
                <a:lumOff val="50000"/>
                <a:alpha val="80000"/>
              </a:schemeClr>
            </a:solidFill>
          </a:ln>
        </p:spPr>
        <p:style>
          <a:lnRef idx="2">
            <a:schemeClr val="accent1"/>
          </a:lnRef>
          <a:fillRef idx="0">
            <a:schemeClr val="accent1"/>
          </a:fillRef>
          <a:effectRef idx="1">
            <a:schemeClr val="accent1"/>
          </a:effectRef>
          <a:fontRef idx="minor">
            <a:schemeClr val="tx1"/>
          </a:fontRef>
        </p:style>
      </p:cxnSp>
      <p:sp>
        <p:nvSpPr>
          <p:cNvPr id="17" name="Rectangle 23">
            <a:extLst>
              <a:ext uri="{FF2B5EF4-FFF2-40B4-BE49-F238E27FC236}">
                <a16:creationId xmlns:a16="http://schemas.microsoft.com/office/drawing/2014/main" id="{7E018740-5C2B-4A41-AC1A-7E68D1EC1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82568"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25">
            <a:extLst>
              <a:ext uri="{FF2B5EF4-FFF2-40B4-BE49-F238E27FC236}">
                <a16:creationId xmlns:a16="http://schemas.microsoft.com/office/drawing/2014/main" id="{166F75A4-C475-4941-8EE2-B80A06A2C1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534"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Isosceles Triangle 20">
            <a:extLst>
              <a:ext uri="{FF2B5EF4-FFF2-40B4-BE49-F238E27FC236}">
                <a16:creationId xmlns:a16="http://schemas.microsoft.com/office/drawing/2014/main" id="{A032553A-72E8-4B0D-8405-FF9771C9AF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33425"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7">
            <a:extLst>
              <a:ext uri="{FF2B5EF4-FFF2-40B4-BE49-F238E27FC236}">
                <a16:creationId xmlns:a16="http://schemas.microsoft.com/office/drawing/2014/main" id="{765800AC-C3B9-498E-87BC-29FAE4C76B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5592"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Isosceles Triangle 24">
            <a:extLst>
              <a:ext uri="{FF2B5EF4-FFF2-40B4-BE49-F238E27FC236}">
                <a16:creationId xmlns:a16="http://schemas.microsoft.com/office/drawing/2014/main" id="{1F9D6ACB-2FF4-49F9-978A-E0D5327FC6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72758"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Freeform: Shape 26">
            <a:extLst>
              <a:ext uri="{FF2B5EF4-FFF2-40B4-BE49-F238E27FC236}">
                <a16:creationId xmlns:a16="http://schemas.microsoft.com/office/drawing/2014/main" id="{A5EC319D-0FEA-4B95-A3EA-01E35672C9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97631" y="-8467"/>
            <a:ext cx="5994369" cy="6866467"/>
          </a:xfrm>
          <a:custGeom>
            <a:avLst/>
            <a:gdLst>
              <a:gd name="connsiteX0" fmla="*/ 0 w 5994369"/>
              <a:gd name="connsiteY0" fmla="*/ 0 h 6866467"/>
              <a:gd name="connsiteX1" fmla="*/ 1249825 w 5994369"/>
              <a:gd name="connsiteY1" fmla="*/ 0 h 6866467"/>
              <a:gd name="connsiteX2" fmla="*/ 1249825 w 5994369"/>
              <a:gd name="connsiteY2" fmla="*/ 8467 h 6866467"/>
              <a:gd name="connsiteX3" fmla="*/ 5994369 w 5994369"/>
              <a:gd name="connsiteY3" fmla="*/ 8467 h 6866467"/>
              <a:gd name="connsiteX4" fmla="*/ 5994369 w 5994369"/>
              <a:gd name="connsiteY4" fmla="*/ 6866467 h 6866467"/>
              <a:gd name="connsiteX5" fmla="*/ 1249825 w 5994369"/>
              <a:gd name="connsiteY5" fmla="*/ 6866467 h 6866467"/>
              <a:gd name="connsiteX6" fmla="*/ 1109382 w 5994369"/>
              <a:gd name="connsiteY6" fmla="*/ 6866467 h 686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94369" h="6866467">
                <a:moveTo>
                  <a:pt x="0" y="0"/>
                </a:moveTo>
                <a:lnTo>
                  <a:pt x="1249825" y="0"/>
                </a:lnTo>
                <a:lnTo>
                  <a:pt x="1249825" y="8467"/>
                </a:lnTo>
                <a:lnTo>
                  <a:pt x="5994369" y="8467"/>
                </a:lnTo>
                <a:lnTo>
                  <a:pt x="5994369" y="6866467"/>
                </a:lnTo>
                <a:lnTo>
                  <a:pt x="1249825" y="6866467"/>
                </a:lnTo>
                <a:lnTo>
                  <a:pt x="1109382" y="6866467"/>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B22BBA11-EE4A-5F46-B504-DF1CADCEC2E2}"/>
              </a:ext>
            </a:extLst>
          </p:cNvPr>
          <p:cNvSpPr>
            <a:spLocks noGrp="1"/>
          </p:cNvSpPr>
          <p:nvPr>
            <p:ph type="title"/>
          </p:nvPr>
        </p:nvSpPr>
        <p:spPr>
          <a:xfrm>
            <a:off x="7181723" y="609600"/>
            <a:ext cx="4512989" cy="2227730"/>
          </a:xfrm>
        </p:spPr>
        <p:txBody>
          <a:bodyPr anchor="ctr">
            <a:normAutofit/>
          </a:bodyPr>
          <a:lstStyle/>
          <a:p>
            <a:r>
              <a:rPr lang="en-US">
                <a:solidFill>
                  <a:srgbClr val="FFFFFF"/>
                </a:solidFill>
              </a:rPr>
              <a:t>COVID Cases Prediction Assumption</a:t>
            </a:r>
          </a:p>
        </p:txBody>
      </p:sp>
      <p:pic>
        <p:nvPicPr>
          <p:cNvPr id="4" name="Picture 3">
            <a:extLst>
              <a:ext uri="{FF2B5EF4-FFF2-40B4-BE49-F238E27FC236}">
                <a16:creationId xmlns:a16="http://schemas.microsoft.com/office/drawing/2014/main" id="{F4E169B4-3B42-1048-8ACC-384AA12147CC}"/>
              </a:ext>
            </a:extLst>
          </p:cNvPr>
          <p:cNvPicPr>
            <a:picLocks noChangeAspect="1"/>
          </p:cNvPicPr>
          <p:nvPr/>
        </p:nvPicPr>
        <p:blipFill>
          <a:blip r:embed="rId2"/>
          <a:stretch>
            <a:fillRect/>
          </a:stretch>
        </p:blipFill>
        <p:spPr>
          <a:xfrm>
            <a:off x="757251" y="2287491"/>
            <a:ext cx="3856774" cy="2371916"/>
          </a:xfrm>
          <a:prstGeom prst="rect">
            <a:avLst/>
          </a:prstGeom>
        </p:spPr>
      </p:pic>
      <p:sp>
        <p:nvSpPr>
          <p:cNvPr id="3" name="Content Placeholder 2">
            <a:extLst>
              <a:ext uri="{FF2B5EF4-FFF2-40B4-BE49-F238E27FC236}">
                <a16:creationId xmlns:a16="http://schemas.microsoft.com/office/drawing/2014/main" id="{FB7C06C7-69A1-4844-9AF4-3E04D0DE9835}"/>
              </a:ext>
            </a:extLst>
          </p:cNvPr>
          <p:cNvSpPr>
            <a:spLocks noGrp="1"/>
          </p:cNvSpPr>
          <p:nvPr>
            <p:ph idx="1"/>
          </p:nvPr>
        </p:nvSpPr>
        <p:spPr>
          <a:xfrm>
            <a:off x="7181725" y="2837329"/>
            <a:ext cx="4512988" cy="3317938"/>
          </a:xfrm>
        </p:spPr>
        <p:txBody>
          <a:bodyPr anchor="t">
            <a:normAutofit/>
          </a:bodyPr>
          <a:lstStyle/>
          <a:p>
            <a:pPr>
              <a:lnSpc>
                <a:spcPct val="90000"/>
              </a:lnSpc>
            </a:pPr>
            <a:r>
              <a:rPr lang="en-US" sz="1500">
                <a:solidFill>
                  <a:srgbClr val="FFFFFF"/>
                </a:solidFill>
              </a:rPr>
              <a:t>We have assumed a normal distribution for cases (for now)</a:t>
            </a:r>
          </a:p>
          <a:p>
            <a:pPr>
              <a:lnSpc>
                <a:spcPct val="90000"/>
              </a:lnSpc>
            </a:pPr>
            <a:r>
              <a:rPr lang="en-US" sz="1500">
                <a:solidFill>
                  <a:srgbClr val="FFFFFF"/>
                </a:solidFill>
              </a:rPr>
              <a:t>We assume everyone will get it and use confirmed cases as a percentage of population by county to determine where on the curve of COVID cases the county is.</a:t>
            </a:r>
          </a:p>
          <a:p>
            <a:pPr>
              <a:lnSpc>
                <a:spcPct val="90000"/>
              </a:lnSpc>
            </a:pPr>
            <a:r>
              <a:rPr lang="en-US" sz="1500">
                <a:solidFill>
                  <a:srgbClr val="FFFFFF"/>
                </a:solidFill>
              </a:rPr>
              <a:t>For example, If 1.7% of the county is infected, we can conclude when the peak will be</a:t>
            </a:r>
          </a:p>
          <a:p>
            <a:pPr>
              <a:lnSpc>
                <a:spcPct val="90000"/>
              </a:lnSpc>
            </a:pPr>
            <a:r>
              <a:rPr lang="en-US" sz="1500">
                <a:solidFill>
                  <a:srgbClr val="FFFFFF"/>
                </a:solidFill>
              </a:rPr>
              <a:t>We would like to add population density and shelter in place protocols to effect the standard deviation. We assume that SIP would increase the standard deviation of time to contract and “lower the curve”</a:t>
            </a:r>
          </a:p>
        </p:txBody>
      </p:sp>
    </p:spTree>
    <p:extLst>
      <p:ext uri="{BB962C8B-B14F-4D97-AF65-F5344CB8AC3E}">
        <p14:creationId xmlns:p14="http://schemas.microsoft.com/office/powerpoint/2010/main" val="171787807"/>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otalTime>74</TotalTime>
  <Words>1205</Words>
  <Application>Microsoft Macintosh PowerPoint</Application>
  <PresentationFormat>Widescreen</PresentationFormat>
  <Paragraphs>112</Paragraphs>
  <Slides>23</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23</vt:i4>
      </vt:variant>
    </vt:vector>
  </HeadingPairs>
  <TitlesOfParts>
    <vt:vector size="27" baseType="lpstr">
      <vt:lpstr>Arial</vt:lpstr>
      <vt:lpstr>Trebuchet MS</vt:lpstr>
      <vt:lpstr>Wingdings 3</vt:lpstr>
      <vt:lpstr>Facet</vt:lpstr>
      <vt:lpstr>COVID-19 MITRE Ventilator Response</vt:lpstr>
      <vt:lpstr>Our Solution addresses the dual Challenge</vt:lpstr>
      <vt:lpstr>Artifacts Produced</vt:lpstr>
      <vt:lpstr>Code Library</vt:lpstr>
      <vt:lpstr>Understanding the Market Size of Ventilators and Expected Need</vt:lpstr>
      <vt:lpstr>Sizing Up the Problem</vt:lpstr>
      <vt:lpstr>Predicting Need</vt:lpstr>
      <vt:lpstr>COVID Cases</vt:lpstr>
      <vt:lpstr>COVID Cases Prediction Assumption</vt:lpstr>
      <vt:lpstr>Our considerations for peaks and ventilator need </vt:lpstr>
      <vt:lpstr>Ventilator Need from COVID Cases</vt:lpstr>
      <vt:lpstr>Transaction Costs / Logistics Assumptions</vt:lpstr>
      <vt:lpstr>The Solution</vt:lpstr>
      <vt:lpstr>Incentivizing Collaboration</vt:lpstr>
      <vt:lpstr>Incentivizing Multi-State Resource Sharing</vt:lpstr>
      <vt:lpstr>Solving Distribution</vt:lpstr>
      <vt:lpstr>Distribution Challenge</vt:lpstr>
      <vt:lpstr>Ventilator Matching</vt:lpstr>
      <vt:lpstr>Distribution Algorithm Steps</vt:lpstr>
      <vt:lpstr>Fairness in the Distribution Algorithm</vt:lpstr>
      <vt:lpstr>Other Features We Will Add:</vt:lpstr>
      <vt:lpstr>Time To Impact</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COVID-19 MITRE Ventilator Response</dc:title>
  <dc:creator>Microsoft Office User</dc:creator>
  <cp:lastModifiedBy>Kouremetis, Michael B.</cp:lastModifiedBy>
  <cp:revision>15</cp:revision>
  <dcterms:created xsi:type="dcterms:W3CDTF">2020-03-27T17:23:28Z</dcterms:created>
  <dcterms:modified xsi:type="dcterms:W3CDTF">2020-03-27T18:51:08Z</dcterms:modified>
</cp:coreProperties>
</file>